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6" r:id="rId2"/>
    <p:sldId id="272" r:id="rId3"/>
    <p:sldId id="264" r:id="rId4"/>
    <p:sldId id="307" r:id="rId5"/>
    <p:sldId id="273" r:id="rId6"/>
    <p:sldId id="310" r:id="rId7"/>
    <p:sldId id="270" r:id="rId8"/>
    <p:sldId id="271" r:id="rId9"/>
    <p:sldId id="268" r:id="rId10"/>
    <p:sldId id="269" r:id="rId11"/>
    <p:sldId id="265" r:id="rId12"/>
    <p:sldId id="263" r:id="rId13"/>
    <p:sldId id="301" r:id="rId14"/>
    <p:sldId id="300" r:id="rId15"/>
    <p:sldId id="297" r:id="rId16"/>
    <p:sldId id="291" r:id="rId17"/>
    <p:sldId id="292" r:id="rId18"/>
    <p:sldId id="294" r:id="rId19"/>
    <p:sldId id="295" r:id="rId20"/>
    <p:sldId id="296" r:id="rId21"/>
    <p:sldId id="257" r:id="rId22"/>
    <p:sldId id="304" r:id="rId23"/>
    <p:sldId id="298" r:id="rId24"/>
    <p:sldId id="305" r:id="rId25"/>
    <p:sldId id="309" r:id="rId26"/>
    <p:sldId id="279" r:id="rId27"/>
    <p:sldId id="283" r:id="rId28"/>
    <p:sldId id="284" r:id="rId29"/>
    <p:sldId id="299" r:id="rId30"/>
    <p:sldId id="280" r:id="rId31"/>
    <p:sldId id="285" r:id="rId32"/>
    <p:sldId id="286" r:id="rId33"/>
    <p:sldId id="288" r:id="rId34"/>
    <p:sldId id="289" r:id="rId35"/>
    <p:sldId id="306" r:id="rId36"/>
    <p:sldId id="287" r:id="rId37"/>
    <p:sldId id="277" r:id="rId38"/>
    <p:sldId id="275" r:id="rId39"/>
    <p:sldId id="290" r:id="rId40"/>
    <p:sldId id="274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8F2"/>
    <a:srgbClr val="F294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441" autoAdjust="0"/>
  </p:normalViewPr>
  <p:slideViewPr>
    <p:cSldViewPr snapToGrid="0" snapToObjects="1">
      <p:cViewPr varScale="1">
        <p:scale>
          <a:sx n="71" d="100"/>
          <a:sy n="71" d="100"/>
        </p:scale>
        <p:origin x="-21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:Users:Li:Desktop:Experiment%20Resul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Mac:Users:Li:Desktop:Experiment%20Resul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Mac:Users:Li:Desktop:Experiment%20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094091431876513"/>
          <c:y val="0.0339618643849889"/>
          <c:w val="0.709632238285944"/>
          <c:h val="0.830330145937278"/>
        </c:manualLayout>
      </c:layout>
      <c:barChart>
        <c:barDir val="col"/>
        <c:grouping val="clustered"/>
        <c:varyColors val="0"/>
        <c:ser>
          <c:idx val="0"/>
          <c:order val="0"/>
          <c:tx>
            <c:v>Top 50% influential tweets</c:v>
          </c:tx>
          <c:invertIfNegative val="0"/>
          <c:dLbls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Sheet1!$H$13:$H$16</c:f>
              <c:strCache>
                <c:ptCount val="4"/>
                <c:pt idx="0">
                  <c:v>M1</c:v>
                </c:pt>
                <c:pt idx="1">
                  <c:v>M2</c:v>
                </c:pt>
                <c:pt idx="2">
                  <c:v>M3</c:v>
                </c:pt>
                <c:pt idx="3">
                  <c:v>M4</c:v>
                </c:pt>
              </c:strCache>
            </c:strRef>
          </c:cat>
          <c:val>
            <c:numRef>
              <c:f>Sheet1!$I$13:$I$16</c:f>
              <c:numCache>
                <c:formatCode>General</c:formatCode>
                <c:ptCount val="4"/>
                <c:pt idx="0">
                  <c:v>82.5</c:v>
                </c:pt>
                <c:pt idx="1">
                  <c:v>82.0</c:v>
                </c:pt>
                <c:pt idx="2">
                  <c:v>84.3</c:v>
                </c:pt>
                <c:pt idx="3">
                  <c:v>84.1</c:v>
                </c:pt>
              </c:numCache>
            </c:numRef>
          </c:val>
        </c:ser>
        <c:ser>
          <c:idx val="1"/>
          <c:order val="1"/>
          <c:tx>
            <c:v>Bottom 50% influential tweets</c:v>
          </c:tx>
          <c:invertIfNegative val="0"/>
          <c:dLbls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Sheet1!$H$13:$H$16</c:f>
              <c:strCache>
                <c:ptCount val="4"/>
                <c:pt idx="0">
                  <c:v>M1</c:v>
                </c:pt>
                <c:pt idx="1">
                  <c:v>M2</c:v>
                </c:pt>
                <c:pt idx="2">
                  <c:v>M3</c:v>
                </c:pt>
                <c:pt idx="3">
                  <c:v>M4</c:v>
                </c:pt>
              </c:strCache>
            </c:strRef>
          </c:cat>
          <c:val>
            <c:numRef>
              <c:f>Sheet1!$J$13:$J$16</c:f>
              <c:numCache>
                <c:formatCode>General</c:formatCode>
                <c:ptCount val="4"/>
                <c:pt idx="0">
                  <c:v>76.25</c:v>
                </c:pt>
                <c:pt idx="1">
                  <c:v>80.6</c:v>
                </c:pt>
                <c:pt idx="2">
                  <c:v>79.9</c:v>
                </c:pt>
                <c:pt idx="3">
                  <c:v>78.9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6770904"/>
        <c:axId val="-2126778136"/>
      </c:barChart>
      <c:catAx>
        <c:axId val="-21267709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300"/>
                  <a:t>Models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126778136"/>
        <c:crosses val="autoZero"/>
        <c:auto val="1"/>
        <c:lblAlgn val="ctr"/>
        <c:lblOffset val="100"/>
        <c:noMultiLvlLbl val="0"/>
      </c:catAx>
      <c:valAx>
        <c:axId val="-21267781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200"/>
                  <a:t>Accuray in Percentage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26770904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 sz="1200"/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1200"/>
            </a:pPr>
            <a:endParaRPr lang="en-US"/>
          </a:p>
        </c:txPr>
      </c:legendEntry>
      <c:layout>
        <c:manualLayout>
          <c:xMode val="edge"/>
          <c:yMode val="edge"/>
          <c:x val="0.835822440192928"/>
          <c:y val="0.225392009151333"/>
          <c:w val="0.150662288215295"/>
          <c:h val="0.387811774538157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21529600466608"/>
          <c:y val="0.0442252083687702"/>
          <c:w val="0.670137066200058"/>
          <c:h val="0.783183438181811"/>
        </c:manualLayout>
      </c:layout>
      <c:barChart>
        <c:barDir val="col"/>
        <c:grouping val="clustered"/>
        <c:varyColors val="0"/>
        <c:ser>
          <c:idx val="0"/>
          <c:order val="0"/>
          <c:tx>
            <c:v>Top 50% influential tweets</c:v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Sheet1!$M$13:$M$16</c:f>
              <c:strCache>
                <c:ptCount val="4"/>
                <c:pt idx="0">
                  <c:v>M1</c:v>
                </c:pt>
                <c:pt idx="1">
                  <c:v>M2</c:v>
                </c:pt>
                <c:pt idx="2">
                  <c:v>M3</c:v>
                </c:pt>
                <c:pt idx="3">
                  <c:v>M4</c:v>
                </c:pt>
              </c:strCache>
            </c:strRef>
          </c:cat>
          <c:val>
            <c:numRef>
              <c:f>Sheet1!$N$13:$N$16</c:f>
              <c:numCache>
                <c:formatCode>General</c:formatCode>
                <c:ptCount val="4"/>
                <c:pt idx="0">
                  <c:v>7.3</c:v>
                </c:pt>
                <c:pt idx="1">
                  <c:v>7.5</c:v>
                </c:pt>
                <c:pt idx="2">
                  <c:v>8.2</c:v>
                </c:pt>
                <c:pt idx="3">
                  <c:v>9.0</c:v>
                </c:pt>
              </c:numCache>
            </c:numRef>
          </c:val>
        </c:ser>
        <c:ser>
          <c:idx val="1"/>
          <c:order val="1"/>
          <c:tx>
            <c:v>Bottom 50% influential tweets</c:v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Sheet1!$M$13:$M$16</c:f>
              <c:strCache>
                <c:ptCount val="4"/>
                <c:pt idx="0">
                  <c:v>M1</c:v>
                </c:pt>
                <c:pt idx="1">
                  <c:v>M2</c:v>
                </c:pt>
                <c:pt idx="2">
                  <c:v>M3</c:v>
                </c:pt>
                <c:pt idx="3">
                  <c:v>M4</c:v>
                </c:pt>
              </c:strCache>
            </c:strRef>
          </c:cat>
          <c:val>
            <c:numRef>
              <c:f>Sheet1!$O$13:$O$16</c:f>
              <c:numCache>
                <c:formatCode>General</c:formatCode>
                <c:ptCount val="4"/>
                <c:pt idx="0">
                  <c:v>7.1</c:v>
                </c:pt>
                <c:pt idx="1">
                  <c:v>7.4</c:v>
                </c:pt>
                <c:pt idx="2">
                  <c:v>8.5</c:v>
                </c:pt>
                <c:pt idx="3">
                  <c:v>8.9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5894072"/>
        <c:axId val="-2125888600"/>
      </c:barChart>
      <c:catAx>
        <c:axId val="-21258940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200"/>
                  <a:t>Models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125888600"/>
        <c:crosses val="autoZero"/>
        <c:auto val="1"/>
        <c:lblAlgn val="ctr"/>
        <c:lblOffset val="100"/>
        <c:noMultiLvlLbl val="0"/>
      </c:catAx>
      <c:valAx>
        <c:axId val="-21258886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200"/>
                  <a:t>Average Time in Minutes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258940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89351851851852"/>
          <c:y val="0.351666213521235"/>
          <c:w val="0.19212962962963"/>
          <c:h val="0.22182464477192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1200" b="1" i="0" baseline="0">
                <a:effectLst/>
              </a:rPr>
              <a:t>Time</a:t>
            </a:r>
            <a:r>
              <a:rPr lang="en-US" altLang="zh-CN" sz="1200" b="1" i="0" baseline="0">
                <a:effectLst/>
              </a:rPr>
              <a:t> </a:t>
            </a:r>
            <a:r>
              <a:rPr lang="en-US" sz="1200" b="1" i="0" baseline="0">
                <a:effectLst/>
              </a:rPr>
              <a:t>Consumption</a:t>
            </a:r>
            <a:r>
              <a:rPr lang="en-US" altLang="zh-CN" sz="1200" b="1" i="0" baseline="0">
                <a:effectLst/>
              </a:rPr>
              <a:t> for Classification </a:t>
            </a:r>
            <a:r>
              <a:rPr lang="en-US" sz="1200" b="1" i="0" baseline="0">
                <a:effectLst/>
              </a:rPr>
              <a:t>in</a:t>
            </a:r>
            <a:r>
              <a:rPr lang="en-US" altLang="zh-CN" sz="1200" b="1" i="0" baseline="0">
                <a:effectLst/>
              </a:rPr>
              <a:t> </a:t>
            </a:r>
            <a:r>
              <a:rPr lang="en-US" sz="1200" b="1" i="0" baseline="0">
                <a:effectLst/>
              </a:rPr>
              <a:t>Hadoop</a:t>
            </a:r>
            <a:r>
              <a:rPr lang="en-US" altLang="zh-CN" sz="1200" b="1" i="0" baseline="0">
                <a:effectLst/>
              </a:rPr>
              <a:t> </a:t>
            </a:r>
            <a:r>
              <a:rPr lang="en-US" sz="1200" b="1" i="0" baseline="0">
                <a:effectLst/>
              </a:rPr>
              <a:t>Cluster</a:t>
            </a:r>
            <a:endParaRPr lang="en-US" sz="1200">
              <a:effectLst/>
            </a:endParaRP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Model 3</c:v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Sheet1!$I$18:$K$18</c:f>
              <c:strCache>
                <c:ptCount val="3"/>
                <c:pt idx="0">
                  <c:v>E1 (1 million tweets)</c:v>
                </c:pt>
                <c:pt idx="1">
                  <c:v>E2 (10 million tweets)</c:v>
                </c:pt>
                <c:pt idx="2">
                  <c:v>E3 (100 million tweets)</c:v>
                </c:pt>
              </c:strCache>
            </c:strRef>
          </c:cat>
          <c:val>
            <c:numRef>
              <c:f>Sheet1!$I$19:$K$19</c:f>
              <c:numCache>
                <c:formatCode>General</c:formatCode>
                <c:ptCount val="3"/>
                <c:pt idx="0">
                  <c:v>1.2</c:v>
                </c:pt>
                <c:pt idx="1">
                  <c:v>4.0</c:v>
                </c:pt>
                <c:pt idx="2">
                  <c:v>42.0</c:v>
                </c:pt>
              </c:numCache>
            </c:numRef>
          </c:val>
        </c:ser>
        <c:ser>
          <c:idx val="1"/>
          <c:order val="1"/>
          <c:tx>
            <c:v>Model 4</c:v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Sheet1!$I$18:$K$18</c:f>
              <c:strCache>
                <c:ptCount val="3"/>
                <c:pt idx="0">
                  <c:v>E1 (1 million tweets)</c:v>
                </c:pt>
                <c:pt idx="1">
                  <c:v>E2 (10 million tweets)</c:v>
                </c:pt>
                <c:pt idx="2">
                  <c:v>E3 (100 million tweets)</c:v>
                </c:pt>
              </c:strCache>
            </c:strRef>
          </c:cat>
          <c:val>
            <c:numRef>
              <c:f>Sheet1!$I$20:$K$20</c:f>
              <c:numCache>
                <c:formatCode>General</c:formatCode>
                <c:ptCount val="3"/>
                <c:pt idx="0">
                  <c:v>1.4</c:v>
                </c:pt>
                <c:pt idx="1">
                  <c:v>4.6</c:v>
                </c:pt>
                <c:pt idx="2">
                  <c:v>46.0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7112520"/>
        <c:axId val="-2126532664"/>
      </c:barChart>
      <c:catAx>
        <c:axId val="-21271125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200"/>
                  <a:t>Experiments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126532664"/>
        <c:crosses val="autoZero"/>
        <c:auto val="1"/>
        <c:lblAlgn val="ctr"/>
        <c:lblOffset val="100"/>
        <c:noMultiLvlLbl val="0"/>
      </c:catAx>
      <c:valAx>
        <c:axId val="-2126532664"/>
        <c:scaling>
          <c:logBase val="8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200"/>
                  <a:t>Average Time in Minutes (log</a:t>
                </a:r>
                <a:r>
                  <a:rPr lang="en-US" sz="1200" baseline="0"/>
                  <a:t> scale)</a:t>
                </a:r>
                <a:endParaRPr lang="en-US" sz="12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2711252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9CB07-3AA3-774E-BC96-D1B197852D84}" type="datetimeFigureOut">
              <a:rPr lang="en-US" smtClean="0"/>
              <a:t>5/13/15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AE960-178C-C548-9548-47DD9D75B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553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23E78-5CFE-084E-9AD1-43F054B802E4}" type="datetimeFigureOut">
              <a:rPr lang="en-US" smtClean="0"/>
              <a:t>5/13/15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F2F9E-44DC-7D4C-8B6C-97281260F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734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41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7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01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77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29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46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93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01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87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27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35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0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51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20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81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31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90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70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066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45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15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2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81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62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828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532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209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374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04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38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3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25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6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14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F2F9E-44DC-7D4C-8B6C-97281260FB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98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9451-7131-9A41-AC22-E87BBE711863}" type="datetime1">
              <a:rPr lang="en-US" smtClean="0"/>
              <a:t>5/13/15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MS Thesis Defense of Li Wang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71941-6F92-2D40-9EAD-9249B5CC95EB}" type="datetime1">
              <a:rPr lang="en-US" smtClean="0"/>
              <a:t>5/13/15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E878-3668-3940-BCEB-9FDDF9221105}" type="datetime1">
              <a:rPr lang="en-US" smtClean="0"/>
              <a:t>5/13/15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右箭头 6"/>
          <p:cNvSpPr/>
          <p:nvPr userDrawn="1"/>
        </p:nvSpPr>
        <p:spPr>
          <a:xfrm>
            <a:off x="0" y="2350380"/>
            <a:ext cx="2088858" cy="2170564"/>
          </a:xfrm>
          <a:prstGeom prst="rightArrow">
            <a:avLst>
              <a:gd name="adj1" fmla="val 64019"/>
              <a:gd name="adj2" fmla="val 40452"/>
            </a:avLst>
          </a:prstGeom>
          <a:gradFill>
            <a:gsLst>
              <a:gs pos="0">
                <a:srgbClr val="FCA300"/>
              </a:gs>
              <a:gs pos="100000">
                <a:srgbClr val="F88D34"/>
              </a:gs>
            </a:gsLst>
            <a:lin ang="5400000" scaled="0"/>
          </a:gradFill>
          <a:ln>
            <a:noFill/>
          </a:ln>
          <a:effectLst>
            <a:outerShdw blurRad="38100" dist="381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4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176"/>
            <a:ext cx="8229600" cy="1024551"/>
          </a:xfrm>
        </p:spPr>
        <p:txBody>
          <a:bodyPr/>
          <a:lstStyle>
            <a:lvl1pPr algn="l">
              <a:defRPr sz="4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460"/>
            <a:ext cx="8229600" cy="4668703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81AC-F766-914A-9986-13F3FE985113}" type="datetime1">
              <a:rPr lang="en-US" smtClean="0"/>
              <a:t>5/13/15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52808" y="6356350"/>
            <a:ext cx="2847975" cy="365125"/>
          </a:xfrm>
        </p:spPr>
        <p:txBody>
          <a:bodyPr/>
          <a:lstStyle/>
          <a:p>
            <a:r>
              <a:rPr lang="en-US" dirty="0" smtClean="0"/>
              <a:t>MS Thesis Defense of Li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80AE-DBA0-C94E-9541-66DDA4120BB2}" type="datetime1">
              <a:rPr lang="en-US" smtClean="0"/>
              <a:t>5/13/15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1B82-9100-5A4C-933D-21A8A9FC6185}" type="datetime1">
              <a:rPr lang="en-US" smtClean="0"/>
              <a:t>5/13/15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AE4B2-2E7E-FD49-A688-506EB6CA8A10}" type="datetime1">
              <a:rPr lang="en-US" smtClean="0"/>
              <a:t>5/13/15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0BCC7-BEC0-F547-B814-F1AB20F8A354}" type="datetime1">
              <a:rPr lang="en-US" smtClean="0"/>
              <a:t>5/13/15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4E05-5614-1B4D-9151-61EE6E29DFA7}" type="datetime1">
              <a:rPr lang="en-US" smtClean="0"/>
              <a:t>5/13/15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1FAC-172F-0E47-882D-8B7C21746C6A}" type="datetime1">
              <a:rPr lang="en-US" smtClean="0"/>
              <a:t>5/13/15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638C-AC0A-F544-8826-4866A20DB745}" type="datetime1">
              <a:rPr lang="en-US" smtClean="0"/>
              <a:t>5/13/15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D51D07B-F37A-6F4A-AF8B-1BC01F342661}" type="datetime1">
              <a:rPr lang="en-US" smtClean="0"/>
              <a:t>5/13/15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38377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MS Thesis Defense of Li Wang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11ABD47-5A43-B440-AB5B-03BBAF1DB8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744041" y="-7931"/>
            <a:ext cx="1384281" cy="5893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Calibri"/>
          <a:ea typeface="+mj-ea"/>
          <a:cs typeface="Calibri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80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800" kern="12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package" Target="../embeddings/Microsoft_Word_Document2.docx"/><Relationship Id="rId5" Type="http://schemas.openxmlformats.org/officeDocument/2006/relationships/image" Target="../media/image1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package" Target="../embeddings/Microsoft_Word_Document3.docx"/><Relationship Id="rId5" Type="http://schemas.openxmlformats.org/officeDocument/2006/relationships/image" Target="../media/image16.png"/><Relationship Id="rId6" Type="http://schemas.openxmlformats.org/officeDocument/2006/relationships/package" Target="../embeddings/Microsoft_Word_Document4.docx"/><Relationship Id="rId7" Type="http://schemas.openxmlformats.org/officeDocument/2006/relationships/image" Target="../media/image17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package" Target="../embeddings/Microsoft_Word_Document5.docx"/><Relationship Id="rId5" Type="http://schemas.openxmlformats.org/officeDocument/2006/relationships/image" Target="../media/image18.png"/><Relationship Id="rId6" Type="http://schemas.openxmlformats.org/officeDocument/2006/relationships/package" Target="../embeddings/Microsoft_Word_Document6.docx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chart" Target="../charts/char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12725"/>
            <a:ext cx="7772400" cy="3166777"/>
          </a:xfrm>
        </p:spPr>
        <p:txBody>
          <a:bodyPr/>
          <a:lstStyle/>
          <a:p>
            <a:r>
              <a:rPr lang="en-US" sz="4800" dirty="0" smtClean="0"/>
              <a:t>CLASSIFICATION OF CLINICAL TWEETS USING APACHE MAHOUT</a:t>
            </a:r>
            <a:endParaRPr lang="en-US" sz="4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685800" y="231772"/>
            <a:ext cx="6227466" cy="53982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Master’s Thesis Defense of Li Wang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1649" y="4572000"/>
            <a:ext cx="8032751" cy="159861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Li Wang</a:t>
            </a:r>
            <a:endParaRPr lang="en-US" sz="2400" dirty="0">
              <a:solidFill>
                <a:srgbClr val="000000"/>
              </a:solidFill>
            </a:endParaRPr>
          </a:p>
          <a:p>
            <a:pPr algn="ctr"/>
            <a:r>
              <a:rPr lang="en-US" sz="1900" dirty="0" smtClean="0">
                <a:solidFill>
                  <a:srgbClr val="000000"/>
                </a:solidFill>
              </a:rPr>
              <a:t>Department of Computer Science and Electrical Engineering</a:t>
            </a:r>
          </a:p>
          <a:p>
            <a:pPr algn="ctr"/>
            <a:r>
              <a:rPr lang="en-US" sz="1900" dirty="0" smtClean="0">
                <a:solidFill>
                  <a:srgbClr val="000000"/>
                </a:solidFill>
              </a:rPr>
              <a:t>University of Missouri-Kansas City</a:t>
            </a:r>
          </a:p>
          <a:p>
            <a:pPr algn="ctr"/>
            <a:endParaRPr lang="en-US" sz="1900" dirty="0" smtClean="0">
              <a:solidFill>
                <a:srgbClr val="000000"/>
              </a:solidFill>
            </a:endParaRPr>
          </a:p>
          <a:p>
            <a:pPr algn="ctr"/>
            <a:r>
              <a:rPr lang="en-US" sz="1900" dirty="0" smtClean="0">
                <a:solidFill>
                  <a:srgbClr val="000000"/>
                </a:solidFill>
              </a:rPr>
              <a:t>December</a:t>
            </a:r>
            <a:r>
              <a:rPr lang="en-US" sz="1900" dirty="0" smtClean="0">
                <a:solidFill>
                  <a:srgbClr val="000000"/>
                </a:solidFill>
              </a:rPr>
              <a:t> </a:t>
            </a:r>
            <a:r>
              <a:rPr lang="en-US" sz="1900" dirty="0" smtClean="0">
                <a:solidFill>
                  <a:srgbClr val="000000"/>
                </a:solidFill>
              </a:rPr>
              <a:t>15</a:t>
            </a:r>
            <a:r>
              <a:rPr lang="en-US" sz="1900" baseline="30000" dirty="0" smtClean="0">
                <a:solidFill>
                  <a:srgbClr val="000000"/>
                </a:solidFill>
              </a:rPr>
              <a:t>th</a:t>
            </a:r>
            <a:r>
              <a:rPr lang="en-US" sz="1900" dirty="0" smtClean="0">
                <a:solidFill>
                  <a:srgbClr val="000000"/>
                </a:solidFill>
              </a:rPr>
              <a:t> 2014</a:t>
            </a:r>
            <a:endParaRPr lang="en-US" sz="1900" dirty="0" smtClean="0">
              <a:solidFill>
                <a:srgbClr val="000000"/>
              </a:solidFill>
            </a:endParaRPr>
          </a:p>
          <a:p>
            <a:endParaRPr lang="en-US" sz="1900" dirty="0" smtClean="0"/>
          </a:p>
        </p:txBody>
      </p:sp>
    </p:spTree>
    <p:extLst>
      <p:ext uri="{BB962C8B-B14F-4D97-AF65-F5344CB8AC3E}">
        <p14:creationId xmlns:p14="http://schemas.microsoft.com/office/powerpoint/2010/main" val="4248316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060525"/>
              </p:ext>
            </p:extLst>
          </p:nvPr>
        </p:nvGraphicFramePr>
        <p:xfrm>
          <a:off x="861118" y="1977401"/>
          <a:ext cx="7125753" cy="4440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Document" r:id="rId4" imgW="5638800" imgH="3721100" progId="Word.Document.12">
                  <p:embed/>
                </p:oleObj>
              </mc:Choice>
              <mc:Fallback>
                <p:oleObj name="Document" r:id="rId4" imgW="5638800" imgH="3721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1118" y="1977401"/>
                        <a:ext cx="7125753" cy="4440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(2/2)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10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457460"/>
            <a:ext cx="8229600" cy="4668703"/>
          </a:xfrm>
        </p:spPr>
        <p:txBody>
          <a:bodyPr/>
          <a:lstStyle/>
          <a:p>
            <a:r>
              <a:rPr lang="en-US" dirty="0" smtClean="0"/>
              <a:t>Comparison between previous studies and this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6051" y="6066931"/>
            <a:ext cx="1657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366FF"/>
                </a:solidFill>
              </a:rPr>
              <a:t>[Kathy </a:t>
            </a:r>
            <a:r>
              <a:rPr lang="en-US" sz="1400" dirty="0" err="1">
                <a:solidFill>
                  <a:srgbClr val="3366FF"/>
                </a:solidFill>
              </a:rPr>
              <a:t>et.al</a:t>
            </a:r>
            <a:r>
              <a:rPr lang="en-US" sz="1400" dirty="0">
                <a:solidFill>
                  <a:srgbClr val="3366FF"/>
                </a:solidFill>
              </a:rPr>
              <a:t>., 2011</a:t>
            </a:r>
            <a:r>
              <a:rPr lang="en-US" sz="1400" dirty="0" smtClean="0">
                <a:solidFill>
                  <a:srgbClr val="3366FF"/>
                </a:solidFill>
              </a:rPr>
              <a:t>]</a:t>
            </a:r>
            <a:endParaRPr lang="en-US" sz="1400" dirty="0">
              <a:solidFill>
                <a:srgbClr val="3366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5722" y="6066931"/>
            <a:ext cx="1527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366FF"/>
                </a:solidFill>
              </a:rPr>
              <a:t>[Paul </a:t>
            </a:r>
            <a:r>
              <a:rPr lang="en-US" sz="1400" dirty="0" err="1">
                <a:solidFill>
                  <a:srgbClr val="3366FF"/>
                </a:solidFill>
              </a:rPr>
              <a:t>et.al</a:t>
            </a:r>
            <a:r>
              <a:rPr lang="en-US" sz="1400" dirty="0">
                <a:solidFill>
                  <a:srgbClr val="3366FF"/>
                </a:solidFill>
              </a:rPr>
              <a:t>., 2012</a:t>
            </a:r>
            <a:r>
              <a:rPr lang="en-US" sz="1400" dirty="0" smtClean="0">
                <a:solidFill>
                  <a:srgbClr val="3366FF"/>
                </a:solidFill>
              </a:rPr>
              <a:t>]</a:t>
            </a:r>
            <a:endParaRPr lang="en-US" sz="1400" dirty="0">
              <a:solidFill>
                <a:srgbClr val="3366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06314" y="6069740"/>
            <a:ext cx="1444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366FF"/>
                </a:solidFill>
              </a:rPr>
              <a:t>[Liu </a:t>
            </a:r>
            <a:r>
              <a:rPr lang="en-US" sz="1400" dirty="0" err="1">
                <a:solidFill>
                  <a:srgbClr val="3366FF"/>
                </a:solidFill>
              </a:rPr>
              <a:t>et.al</a:t>
            </a:r>
            <a:r>
              <a:rPr lang="en-US" sz="1400" dirty="0">
                <a:solidFill>
                  <a:srgbClr val="3366FF"/>
                </a:solidFill>
              </a:rPr>
              <a:t>., 2013]</a:t>
            </a:r>
          </a:p>
        </p:txBody>
      </p:sp>
    </p:spTree>
    <p:extLst>
      <p:ext uri="{BB962C8B-B14F-4D97-AF65-F5344CB8AC3E}">
        <p14:creationId xmlns:p14="http://schemas.microsoft.com/office/powerpoint/2010/main" val="344659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5555" r="17778"/>
          <a:stretch/>
        </p:blipFill>
        <p:spPr>
          <a:xfrm>
            <a:off x="4681582" y="2943368"/>
            <a:ext cx="1540935" cy="1540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Motivation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11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-4228" r="-847"/>
          <a:stretch/>
        </p:blipFill>
        <p:spPr>
          <a:xfrm>
            <a:off x="1523996" y="5368455"/>
            <a:ext cx="846669" cy="8057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9866" y="5409376"/>
            <a:ext cx="5401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366FF"/>
                </a:solidFill>
                <a:latin typeface="Calibri"/>
                <a:cs typeface="Calibri"/>
              </a:rPr>
              <a:t>Design a solution to enable scalable classification of clinical contents on Twitter</a:t>
            </a:r>
            <a:endParaRPr lang="en-US" sz="2000" dirty="0">
              <a:solidFill>
                <a:srgbClr val="3366FF"/>
              </a:solidFill>
              <a:latin typeface="Calibri"/>
              <a:cs typeface="Calibri"/>
            </a:endParaRPr>
          </a:p>
        </p:txBody>
      </p:sp>
      <p:sp>
        <p:nvSpPr>
          <p:cNvPr id="17" name="Cloud Callout 16"/>
          <p:cNvSpPr/>
          <p:nvPr/>
        </p:nvSpPr>
        <p:spPr>
          <a:xfrm>
            <a:off x="1113361" y="1587497"/>
            <a:ext cx="2032000" cy="1193801"/>
          </a:xfrm>
          <a:prstGeom prst="cloudCallout">
            <a:avLst>
              <a:gd name="adj1" fmla="val 55834"/>
              <a:gd name="adj2" fmla="val 4973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libri"/>
                <a:cs typeface="Calibri"/>
              </a:rPr>
              <a:t>Healthcare topics</a:t>
            </a:r>
          </a:p>
        </p:txBody>
      </p:sp>
      <p:sp>
        <p:nvSpPr>
          <p:cNvPr id="18" name="Cloud Callout 17"/>
          <p:cNvSpPr/>
          <p:nvPr/>
        </p:nvSpPr>
        <p:spPr>
          <a:xfrm>
            <a:off x="6028269" y="1551418"/>
            <a:ext cx="1693333" cy="917794"/>
          </a:xfrm>
          <a:prstGeom prst="cloudCallout">
            <a:avLst>
              <a:gd name="adj1" fmla="val -61349"/>
              <a:gd name="adj2" fmla="val 8464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libri"/>
                <a:cs typeface="Calibri"/>
              </a:rPr>
              <a:t>Text contents</a:t>
            </a:r>
          </a:p>
        </p:txBody>
      </p:sp>
      <p:sp>
        <p:nvSpPr>
          <p:cNvPr id="19" name="Cloud Callout 18"/>
          <p:cNvSpPr/>
          <p:nvPr/>
        </p:nvSpPr>
        <p:spPr>
          <a:xfrm>
            <a:off x="6484417" y="4180817"/>
            <a:ext cx="1693333" cy="1083733"/>
          </a:xfrm>
          <a:prstGeom prst="cloudCallout">
            <a:avLst>
              <a:gd name="adj1" fmla="val -57580"/>
              <a:gd name="adj2" fmla="val -429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Large datasets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714" y="2925973"/>
            <a:ext cx="1786945" cy="1591733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910714" y="2925972"/>
            <a:ext cx="3327880" cy="1591733"/>
          </a:xfrm>
          <a:prstGeom prst="roundRect">
            <a:avLst/>
          </a:prstGeom>
          <a:noFill/>
          <a:ln w="38100" cmpd="sng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12</a:t>
            </a:fld>
            <a:endParaRPr lang="en-US"/>
          </a:p>
        </p:txBody>
      </p:sp>
      <p:sp>
        <p:nvSpPr>
          <p:cNvPr id="61" name="圆角矩形 1"/>
          <p:cNvSpPr/>
          <p:nvPr/>
        </p:nvSpPr>
        <p:spPr>
          <a:xfrm rot="2700000">
            <a:off x="3666305" y="3643247"/>
            <a:ext cx="1400811" cy="1400811"/>
          </a:xfrm>
          <a:prstGeom prst="roundRect">
            <a:avLst/>
          </a:prstGeom>
          <a:gradFill flip="none" rotWithShape="1">
            <a:gsLst>
              <a:gs pos="100000">
                <a:srgbClr val="98504A"/>
              </a:gs>
              <a:gs pos="0">
                <a:srgbClr val="E16D55"/>
              </a:gs>
            </a:gsLst>
            <a:lin ang="2700000" scaled="0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Group 70"/>
          <p:cNvGrpSpPr/>
          <p:nvPr/>
        </p:nvGrpSpPr>
        <p:grpSpPr>
          <a:xfrm>
            <a:off x="4487250" y="2419111"/>
            <a:ext cx="4333222" cy="1697783"/>
            <a:chOff x="4487250" y="2419111"/>
            <a:chExt cx="4333222" cy="1697783"/>
          </a:xfrm>
        </p:grpSpPr>
        <p:sp>
          <p:nvSpPr>
            <p:cNvPr id="62" name="燕尾形 2"/>
            <p:cNvSpPr/>
            <p:nvPr/>
          </p:nvSpPr>
          <p:spPr>
            <a:xfrm rot="5400000">
              <a:off x="4460927" y="2560593"/>
              <a:ext cx="1697783" cy="1414819"/>
            </a:xfrm>
            <a:prstGeom prst="chevron">
              <a:avLst/>
            </a:prstGeom>
            <a:gradFill>
              <a:gsLst>
                <a:gs pos="100000">
                  <a:srgbClr val="E09452"/>
                </a:gs>
                <a:gs pos="0">
                  <a:srgbClr val="F8CD6F"/>
                </a:gs>
              </a:gsLst>
              <a:lin ang="5400000" scaled="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文本框 11"/>
            <p:cNvSpPr txBox="1"/>
            <p:nvPr/>
          </p:nvSpPr>
          <p:spPr>
            <a:xfrm>
              <a:off x="5657188" y="2898670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AnchorSteamNF" panose="00000400000000000000" pitchFamily="2" charset="0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AnchorSteamNF" panose="00000400000000000000" pitchFamily="2" charset="0"/>
              </a:endParaRPr>
            </a:p>
          </p:txBody>
        </p:sp>
        <p:sp>
          <p:nvSpPr>
            <p:cNvPr id="51" name="文本框 12"/>
            <p:cNvSpPr txBox="1"/>
            <p:nvPr/>
          </p:nvSpPr>
          <p:spPr>
            <a:xfrm rot="2634402">
              <a:off x="4487250" y="3374810"/>
              <a:ext cx="1281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Calibri"/>
                  <a:cs typeface="Calibri"/>
                </a:rPr>
                <a:t>SNOMED CT</a:t>
              </a:r>
              <a:endParaRPr lang="zh-CN" altLang="en-US" sz="1600" dirty="0">
                <a:solidFill>
                  <a:schemeClr val="bg1"/>
                </a:solidFill>
                <a:latin typeface="Calibri"/>
                <a:cs typeface="Calibri"/>
              </a:endParaRPr>
            </a:p>
          </p:txBody>
        </p:sp>
        <p:sp>
          <p:nvSpPr>
            <p:cNvPr id="56" name="文本框 18"/>
            <p:cNvSpPr txBox="1"/>
            <p:nvPr/>
          </p:nvSpPr>
          <p:spPr>
            <a:xfrm>
              <a:off x="6300192" y="2760567"/>
              <a:ext cx="2520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Calibri"/>
                  <a:cs typeface="Calibri"/>
                </a:rPr>
                <a:t>Extract clinical contents</a:t>
              </a:r>
              <a:endParaRPr lang="zh-CN" altLang="en-US" sz="1600" dirty="0">
                <a:latin typeface="Calibri"/>
                <a:cs typeface="Calibri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602409" y="4579351"/>
            <a:ext cx="4162671" cy="1414819"/>
            <a:chOff x="4602409" y="4579351"/>
            <a:chExt cx="4162671" cy="1414819"/>
          </a:xfrm>
        </p:grpSpPr>
        <p:sp>
          <p:nvSpPr>
            <p:cNvPr id="63" name="燕尾形 3"/>
            <p:cNvSpPr/>
            <p:nvPr/>
          </p:nvSpPr>
          <p:spPr>
            <a:xfrm rot="10800000">
              <a:off x="4602409" y="4579351"/>
              <a:ext cx="1697783" cy="1414819"/>
            </a:xfrm>
            <a:prstGeom prst="chevron">
              <a:avLst/>
            </a:prstGeom>
            <a:gradFill>
              <a:gsLst>
                <a:gs pos="100000">
                  <a:srgbClr val="247573"/>
                </a:gs>
                <a:gs pos="0">
                  <a:srgbClr val="769D94"/>
                </a:gs>
              </a:gsLst>
              <a:lin ang="5400000" scaled="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文本框 14"/>
            <p:cNvSpPr txBox="1"/>
            <p:nvPr/>
          </p:nvSpPr>
          <p:spPr>
            <a:xfrm>
              <a:off x="5268168" y="5385401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AnchorSteamNF" panose="00000400000000000000" pitchFamily="2" charset="0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AnchorSteamNF" panose="00000400000000000000" pitchFamily="2" charset="0"/>
              </a:endParaRPr>
            </a:p>
          </p:txBody>
        </p:sp>
        <p:sp>
          <p:nvSpPr>
            <p:cNvPr id="54" name="文本框 16"/>
            <p:cNvSpPr txBox="1"/>
            <p:nvPr/>
          </p:nvSpPr>
          <p:spPr>
            <a:xfrm rot="18921540">
              <a:off x="4685629" y="4661637"/>
              <a:ext cx="12176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EFE6DF"/>
                  </a:solidFill>
                  <a:latin typeface="Calibri"/>
                  <a:cs typeface="Calibri"/>
                </a:rPr>
                <a:t>Tweet</a:t>
              </a:r>
            </a:p>
            <a:p>
              <a:r>
                <a:rPr lang="en-US" altLang="zh-CN" dirty="0" smtClean="0">
                  <a:solidFill>
                    <a:srgbClr val="EFE6DF"/>
                  </a:solidFill>
                  <a:latin typeface="Calibri"/>
                  <a:cs typeface="Calibri"/>
                </a:rPr>
                <a:t>Influence</a:t>
              </a:r>
              <a:endParaRPr lang="zh-CN" altLang="en-US" dirty="0">
                <a:solidFill>
                  <a:srgbClr val="EFE6DF"/>
                </a:solidFill>
                <a:latin typeface="Calibri"/>
                <a:cs typeface="Calibri"/>
              </a:endParaRPr>
            </a:p>
          </p:txBody>
        </p:sp>
        <p:sp>
          <p:nvSpPr>
            <p:cNvPr id="57" name="文本框 19"/>
            <p:cNvSpPr txBox="1"/>
            <p:nvPr/>
          </p:nvSpPr>
          <p:spPr>
            <a:xfrm>
              <a:off x="6300191" y="4986901"/>
              <a:ext cx="2464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alibri"/>
                  <a:cs typeface="Calibri"/>
                </a:rPr>
                <a:t>Construct high accurate models</a:t>
              </a:r>
              <a:endParaRPr lang="zh-CN" altLang="en-US" dirty="0">
                <a:latin typeface="Calibri"/>
                <a:cs typeface="Calibri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71134" y="2551027"/>
            <a:ext cx="4073446" cy="1414819"/>
            <a:chOff x="371134" y="2551027"/>
            <a:chExt cx="4073446" cy="1414819"/>
          </a:xfrm>
        </p:grpSpPr>
        <p:sp>
          <p:nvSpPr>
            <p:cNvPr id="65" name="燕尾形 5"/>
            <p:cNvSpPr/>
            <p:nvPr/>
          </p:nvSpPr>
          <p:spPr>
            <a:xfrm>
              <a:off x="2574629" y="2551027"/>
              <a:ext cx="1697783" cy="1414819"/>
            </a:xfrm>
            <a:prstGeom prst="chevron">
              <a:avLst/>
            </a:prstGeom>
            <a:gradFill>
              <a:gsLst>
                <a:gs pos="100000">
                  <a:srgbClr val="6A6458"/>
                </a:gs>
                <a:gs pos="0">
                  <a:srgbClr val="9A8A70"/>
                </a:gs>
              </a:gsLst>
              <a:lin ang="5400000" scaled="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文本框 9"/>
            <p:cNvSpPr txBox="1"/>
            <p:nvPr/>
          </p:nvSpPr>
          <p:spPr>
            <a:xfrm>
              <a:off x="3124158" y="266265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EFE6DF"/>
                  </a:solidFill>
                  <a:latin typeface="AnchorSteamNF" panose="00000400000000000000" pitchFamily="2" charset="0"/>
                </a:rPr>
                <a:t>1</a:t>
              </a:r>
              <a:endParaRPr lang="zh-CN" altLang="en-US" dirty="0">
                <a:solidFill>
                  <a:srgbClr val="EFE6DF"/>
                </a:solidFill>
                <a:latin typeface="AnchorSteamNF" panose="00000400000000000000" pitchFamily="2" charset="0"/>
              </a:endParaRPr>
            </a:p>
          </p:txBody>
        </p:sp>
        <p:sp>
          <p:nvSpPr>
            <p:cNvPr id="49" name="文本框 10"/>
            <p:cNvSpPr txBox="1"/>
            <p:nvPr/>
          </p:nvSpPr>
          <p:spPr>
            <a:xfrm rot="18921540">
              <a:off x="3036926" y="3095690"/>
              <a:ext cx="1407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</a:rPr>
                <a:t>Collector</a:t>
              </a:r>
            </a:p>
            <a:p>
              <a:endParaRPr lang="zh-CN" altLang="en-US" dirty="0">
                <a:solidFill>
                  <a:srgbClr val="EFE6DF"/>
                </a:solidFill>
              </a:endParaRPr>
            </a:p>
          </p:txBody>
        </p:sp>
        <p:sp>
          <p:nvSpPr>
            <p:cNvPr id="58" name="文本框 20"/>
            <p:cNvSpPr txBox="1"/>
            <p:nvPr/>
          </p:nvSpPr>
          <p:spPr>
            <a:xfrm>
              <a:off x="371134" y="2962939"/>
              <a:ext cx="24438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/>
                  <a:cs typeface="Calibri"/>
                </a:rPr>
                <a:t>D</a:t>
              </a:r>
              <a:r>
                <a:rPr lang="en-US" altLang="zh-CN" dirty="0" smtClean="0">
                  <a:latin typeface="Calibri"/>
                  <a:cs typeface="Calibri"/>
                </a:rPr>
                <a:t>ownload tweets into local machine </a:t>
              </a:r>
              <a:r>
                <a:rPr lang="en-US" altLang="zh-CN" dirty="0">
                  <a:latin typeface="Calibri"/>
                  <a:cs typeface="Calibri"/>
                </a:rPr>
                <a:t>u</a:t>
              </a:r>
              <a:r>
                <a:rPr lang="en-US" altLang="zh-CN" dirty="0" smtClean="0">
                  <a:latin typeface="Calibri"/>
                  <a:cs typeface="Calibri"/>
                </a:rPr>
                <a:t>sing Twitter Streaming API</a:t>
              </a:r>
              <a:endParaRPr lang="zh-CN" altLang="en-US" dirty="0">
                <a:latin typeface="Calibri"/>
                <a:cs typeface="Calibri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40592" y="4536510"/>
            <a:ext cx="3881937" cy="1697783"/>
            <a:chOff x="340592" y="4536510"/>
            <a:chExt cx="3881937" cy="1697783"/>
          </a:xfrm>
        </p:grpSpPr>
        <p:sp>
          <p:nvSpPr>
            <p:cNvPr id="64" name="燕尾形 4"/>
            <p:cNvSpPr/>
            <p:nvPr/>
          </p:nvSpPr>
          <p:spPr>
            <a:xfrm rot="16200000">
              <a:off x="2527295" y="4677992"/>
              <a:ext cx="1697783" cy="1414819"/>
            </a:xfrm>
            <a:prstGeom prst="chevron">
              <a:avLst/>
            </a:prstGeom>
            <a:gradFill>
              <a:gsLst>
                <a:gs pos="100000">
                  <a:srgbClr val="727C83"/>
                </a:gs>
                <a:gs pos="0">
                  <a:srgbClr val="B1BEBE"/>
                </a:gs>
              </a:gsLst>
              <a:lin ang="5400000" scaled="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文本框 15"/>
            <p:cNvSpPr txBox="1"/>
            <p:nvPr/>
          </p:nvSpPr>
          <p:spPr>
            <a:xfrm>
              <a:off x="2764118" y="5356233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AnchorSteamNF" panose="00000400000000000000" pitchFamily="2" charset="0"/>
                </a:rPr>
                <a:t>4</a:t>
              </a:r>
              <a:endParaRPr lang="zh-CN" altLang="en-US" dirty="0">
                <a:solidFill>
                  <a:schemeClr val="bg1"/>
                </a:solidFill>
                <a:latin typeface="AnchorSteamNF" panose="00000400000000000000" pitchFamily="2" charset="0"/>
              </a:endParaRPr>
            </a:p>
          </p:txBody>
        </p:sp>
        <p:sp>
          <p:nvSpPr>
            <p:cNvPr id="55" name="文本框 17"/>
            <p:cNvSpPr txBox="1"/>
            <p:nvPr/>
          </p:nvSpPr>
          <p:spPr>
            <a:xfrm rot="2634402">
              <a:off x="3079499" y="4909092"/>
              <a:ext cx="11430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EFE6DF"/>
                  </a:solidFill>
                  <a:latin typeface="Calibri"/>
                  <a:cs typeface="Calibri"/>
                </a:rPr>
                <a:t>Mahout</a:t>
              </a:r>
            </a:p>
            <a:p>
              <a:r>
                <a:rPr lang="en-US" altLang="zh-CN" dirty="0">
                  <a:solidFill>
                    <a:srgbClr val="EFE6DF"/>
                  </a:solidFill>
                  <a:latin typeface="Calibri"/>
                  <a:cs typeface="Calibri"/>
                </a:rPr>
                <a:t>/</a:t>
              </a:r>
              <a:r>
                <a:rPr lang="en-US" altLang="zh-CN" dirty="0" err="1" smtClean="0">
                  <a:solidFill>
                    <a:srgbClr val="EFE6DF"/>
                  </a:solidFill>
                  <a:latin typeface="Calibri"/>
                  <a:cs typeface="Calibri"/>
                </a:rPr>
                <a:t>Hadoop</a:t>
              </a:r>
              <a:endParaRPr lang="zh-CN" altLang="en-US" dirty="0">
                <a:solidFill>
                  <a:srgbClr val="EFE6DF"/>
                </a:solidFill>
                <a:latin typeface="Calibri"/>
                <a:cs typeface="Calibri"/>
              </a:endParaRPr>
            </a:p>
          </p:txBody>
        </p:sp>
        <p:sp>
          <p:nvSpPr>
            <p:cNvPr id="59" name="文本框 21"/>
            <p:cNvSpPr txBox="1"/>
            <p:nvPr/>
          </p:nvSpPr>
          <p:spPr>
            <a:xfrm>
              <a:off x="340592" y="5402098"/>
              <a:ext cx="2308645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Calibri"/>
                  <a:cs typeface="Calibri"/>
                </a:rPr>
                <a:t>Perform classification jobs in </a:t>
              </a:r>
              <a:r>
                <a:rPr lang="en-US" altLang="zh-CN" sz="1600" dirty="0" err="1" smtClean="0">
                  <a:latin typeface="Calibri"/>
                  <a:cs typeface="Calibri"/>
                </a:rPr>
                <a:t>Hadoop</a:t>
              </a:r>
              <a:r>
                <a:rPr lang="en-US" altLang="zh-CN" sz="1600" dirty="0" smtClean="0">
                  <a:latin typeface="Calibri"/>
                  <a:cs typeface="Calibri"/>
                </a:rPr>
                <a:t> cluster</a:t>
              </a:r>
              <a:endParaRPr lang="zh-CN" altLang="en-US" sz="1600" dirty="0">
                <a:latin typeface="Calibri"/>
                <a:cs typeface="Calibri"/>
              </a:endParaRPr>
            </a:p>
          </p:txBody>
        </p:sp>
      </p:grpSp>
      <p:sp>
        <p:nvSpPr>
          <p:cNvPr id="60" name="文本框 22"/>
          <p:cNvSpPr txBox="1"/>
          <p:nvPr/>
        </p:nvSpPr>
        <p:spPr>
          <a:xfrm>
            <a:off x="3480563" y="3918740"/>
            <a:ext cx="17383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 smtClean="0">
                <a:solidFill>
                  <a:schemeClr val="bg1"/>
                </a:solidFill>
              </a:rPr>
              <a:t>CTC</a:t>
            </a:r>
          </a:p>
          <a:p>
            <a:pPr algn="ctr"/>
            <a:r>
              <a:rPr lang="en-US" altLang="zh-CN" sz="2000" dirty="0" smtClean="0">
                <a:solidFill>
                  <a:schemeClr val="bg1"/>
                </a:solidFill>
              </a:rPr>
              <a:t>Components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84870" y="1470100"/>
            <a:ext cx="6115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Clinical Tweets Classifier (CTC),a new tool to enable scalable classification of clinical contents on Twitter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612" y="1402668"/>
            <a:ext cx="898311" cy="89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70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Collector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173175"/>
              </p:ext>
            </p:extLst>
          </p:nvPr>
        </p:nvGraphicFramePr>
        <p:xfrm>
          <a:off x="2075068" y="2208644"/>
          <a:ext cx="5161848" cy="85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0924"/>
                <a:gridCol w="25809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Calibri"/>
                          <a:cs typeface="Calibri"/>
                        </a:rPr>
                        <a:t>Number of tweets</a:t>
                      </a:r>
                      <a:endParaRPr lang="en-US" sz="2200" dirty="0">
                        <a:latin typeface="Calibri"/>
                        <a:cs typeface="Calibri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Calibri"/>
                          <a:cs typeface="Calibri"/>
                        </a:rPr>
                        <a:t>Dataset</a:t>
                      </a:r>
                      <a:r>
                        <a:rPr lang="en-US" sz="2200" baseline="0" dirty="0" smtClean="0">
                          <a:latin typeface="Calibri"/>
                          <a:cs typeface="Calibri"/>
                        </a:rPr>
                        <a:t> size</a:t>
                      </a:r>
                      <a:endParaRPr lang="en-US" sz="2200" dirty="0">
                        <a:latin typeface="Calibri"/>
                        <a:cs typeface="Calibri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Calibri"/>
                          <a:cs typeface="Calibri"/>
                        </a:rPr>
                        <a:t>42 million</a:t>
                      </a:r>
                      <a:endParaRPr lang="en-US" sz="2200" dirty="0">
                        <a:latin typeface="Calibri"/>
                        <a:cs typeface="Calibri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Calibri"/>
                          <a:cs typeface="Calibri"/>
                        </a:rPr>
                        <a:t>2.8 GB</a:t>
                      </a:r>
                      <a:endParaRPr lang="en-US" sz="2200" dirty="0">
                        <a:latin typeface="Calibri"/>
                        <a:cs typeface="Calibri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48754" y="1774296"/>
            <a:ext cx="2908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Collected data description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8983" y="3513800"/>
            <a:ext cx="708673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>
                <a:latin typeface="Calibri"/>
                <a:cs typeface="Calibri"/>
              </a:rPr>
              <a:t>42 million tweets have been collected into local machine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>
                <a:latin typeface="Calibri"/>
                <a:cs typeface="Calibri"/>
              </a:rPr>
              <a:t>The topics of the tweets are not restricted to healthcare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>
                <a:latin typeface="Calibri"/>
                <a:cs typeface="Calibri"/>
              </a:rPr>
              <a:t>How to extract clinical data from the collected tweets to build classification model ?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64723" y="3153830"/>
            <a:ext cx="287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libri"/>
                <a:cs typeface="Calibri"/>
              </a:rPr>
              <a:t>From Sep. 2012 to Apr. 2014 </a:t>
            </a:r>
            <a:endParaRPr lang="en-US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0567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Clinical Tweets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790875"/>
              </p:ext>
            </p:extLst>
          </p:nvPr>
        </p:nvGraphicFramePr>
        <p:xfrm>
          <a:off x="457200" y="3037621"/>
          <a:ext cx="8229600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955"/>
                <a:gridCol w="69936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Organ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Disease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Brain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Brain tumor,</a:t>
                      </a: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Meningitis, stroke,</a:t>
                      </a: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epilepsy</a:t>
                      </a:r>
                      <a:r>
                        <a:rPr lang="en-US" sz="2000" dirty="0" smtClean="0">
                          <a:effectLst/>
                          <a:latin typeface="Calibri"/>
                          <a:cs typeface="Calibri"/>
                        </a:rPr>
                        <a:t> 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Heart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Cardiovascular injury,</a:t>
                      </a: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coronary disease,</a:t>
                      </a: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myocardial infarction, atherosclerosis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Stomach</a:t>
                      </a:r>
                      <a:r>
                        <a:rPr lang="en-US" sz="2000" dirty="0" smtClean="0">
                          <a:effectLst/>
                          <a:latin typeface="Calibri"/>
                          <a:cs typeface="Calibri"/>
                        </a:rPr>
                        <a:t> 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Gastric ulcer,</a:t>
                      </a:r>
                      <a:r>
                        <a:rPr lang="en-US" sz="2000" kern="1200" baseline="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gastritis,</a:t>
                      </a:r>
                      <a:r>
                        <a:rPr lang="en-US" sz="2000" kern="1200" baseline="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gastric cancer,</a:t>
                      </a:r>
                      <a:r>
                        <a:rPr lang="en-US" sz="2000" kern="1200" baseline="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gastric polyp</a:t>
                      </a:r>
                      <a:r>
                        <a:rPr lang="en-US" sz="2000" dirty="0" smtClean="0">
                          <a:effectLst/>
                          <a:latin typeface="Calibri"/>
                          <a:cs typeface="Calibri"/>
                        </a:rPr>
                        <a:t> </a:t>
                      </a:r>
                      <a:endParaRPr lang="en-US" sz="2000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Lung</a:t>
                      </a:r>
                      <a:r>
                        <a:rPr lang="en-US" sz="2000" dirty="0" smtClean="0">
                          <a:effectLst/>
                          <a:latin typeface="Calibri"/>
                          <a:cs typeface="Calibri"/>
                        </a:rPr>
                        <a:t> 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Pneumonia, influenza, asthma,</a:t>
                      </a:r>
                      <a:r>
                        <a:rPr lang="en-US" sz="2000" kern="1200" baseline="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bronchitis</a:t>
                      </a:r>
                      <a:r>
                        <a:rPr lang="en-US" sz="2000" dirty="0" smtClean="0">
                          <a:effectLst/>
                          <a:latin typeface="Calibri"/>
                          <a:cs typeface="Calibri"/>
                        </a:rPr>
                        <a:t> 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Kidney</a:t>
                      </a:r>
                      <a:r>
                        <a:rPr lang="en-US" sz="2000" dirty="0" smtClean="0">
                          <a:effectLst/>
                          <a:latin typeface="Calibri"/>
                          <a:cs typeface="Calibri"/>
                        </a:rPr>
                        <a:t> 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Nephritis, renal failure,</a:t>
                      </a:r>
                      <a:r>
                        <a:rPr lang="en-US" sz="2000" kern="1200" baseline="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nephrotic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syndrome,</a:t>
                      </a:r>
                      <a:r>
                        <a:rPr lang="en-US" sz="2000" kern="1200" baseline="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renal stone</a:t>
                      </a:r>
                      <a:r>
                        <a:rPr lang="en-US" sz="2000" dirty="0" smtClean="0">
                          <a:effectLst/>
                          <a:latin typeface="Calibri"/>
                          <a:cs typeface="Calibri"/>
                        </a:rPr>
                        <a:t> </a:t>
                      </a:r>
                      <a:endParaRPr lang="en-US" sz="2000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Colon</a:t>
                      </a:r>
                      <a:r>
                        <a:rPr lang="en-US" sz="2000" dirty="0" smtClean="0">
                          <a:effectLst/>
                          <a:latin typeface="Calibri"/>
                          <a:cs typeface="Calibri"/>
                        </a:rPr>
                        <a:t> 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Appendicitis,</a:t>
                      </a:r>
                      <a:r>
                        <a:rPr lang="en-US" sz="2000" kern="1200" baseline="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Enteritis,</a:t>
                      </a:r>
                      <a:r>
                        <a:rPr lang="en-US" sz="2000" kern="1200" baseline="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constipation,</a:t>
                      </a:r>
                      <a:r>
                        <a:rPr lang="en-US" sz="2000" kern="1200" baseline="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diarrhea</a:t>
                      </a:r>
                      <a:r>
                        <a:rPr lang="en-US" sz="2000" dirty="0" smtClean="0">
                          <a:effectLst/>
                          <a:latin typeface="Calibri"/>
                          <a:cs typeface="Calibri"/>
                        </a:rPr>
                        <a:t> 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49136" y="1557648"/>
            <a:ext cx="75837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600" dirty="0">
                <a:latin typeface="Calibri"/>
                <a:cs typeface="Calibri"/>
              </a:rPr>
              <a:t>U</a:t>
            </a:r>
            <a:r>
              <a:rPr lang="en-US" sz="2600" dirty="0" smtClean="0">
                <a:latin typeface="Calibri"/>
                <a:cs typeface="Calibri"/>
              </a:rPr>
              <a:t>se of SNOMED CT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2200" dirty="0" smtClean="0">
                <a:latin typeface="Calibri"/>
                <a:cs typeface="Calibri"/>
              </a:rPr>
              <a:t>Choose 4 most common diseases for each related organ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2200" dirty="0" smtClean="0">
                <a:latin typeface="Calibri"/>
                <a:cs typeface="Calibri"/>
              </a:rPr>
              <a:t>Use organs and related diseases to query the tweets</a:t>
            </a:r>
          </a:p>
        </p:txBody>
      </p:sp>
    </p:spTree>
    <p:extLst>
      <p:ext uri="{BB962C8B-B14F-4D97-AF65-F5344CB8AC3E}">
        <p14:creationId xmlns:p14="http://schemas.microsoft.com/office/powerpoint/2010/main" val="80134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610979"/>
              </p:ext>
            </p:extLst>
          </p:nvPr>
        </p:nvGraphicFramePr>
        <p:xfrm>
          <a:off x="457200" y="1915991"/>
          <a:ext cx="8229600" cy="1833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1805"/>
                <a:gridCol w="628779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Feature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Query with feature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</a:t>
                      </a:r>
                      <a:r>
                        <a:rPr lang="en-US" sz="18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</a:t>
                      </a:r>
                      <a:r>
                        <a:rPr lang="en-US" dirty="0" smtClean="0">
                          <a:effectLst/>
                          <a:latin typeface="Calibri"/>
                          <a:cs typeface="Calibri"/>
                        </a:rPr>
                        <a:t> 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</a:t>
                      </a:r>
                      <a:r>
                        <a:rPr lang="en-US" sz="18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+ H</a:t>
                      </a:r>
                      <a:r>
                        <a:rPr lang="en-US" sz="18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D</a:t>
                      </a:r>
                      <a:r>
                        <a:rPr lang="en-US" dirty="0" smtClean="0">
                          <a:effectLst/>
                          <a:latin typeface="Calibri"/>
                          <a:cs typeface="Calibri"/>
                        </a:rPr>
                        <a:t> 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</a:t>
                      </a:r>
                      <a:r>
                        <a:rPr lang="en-US" sz="18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+ W</a:t>
                      </a:r>
                      <a:r>
                        <a:rPr lang="en-US" sz="18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</a:t>
                      </a:r>
                      <a:r>
                        <a:rPr lang="en-US" sz="18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+ W</a:t>
                      </a:r>
                      <a:r>
                        <a:rPr lang="en-US" sz="18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+ H</a:t>
                      </a:r>
                      <a:r>
                        <a:rPr lang="en-US" sz="18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D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+ W</a:t>
                      </a:r>
                      <a:r>
                        <a:rPr lang="en-US" sz="18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D</a:t>
                      </a:r>
                      <a:r>
                        <a:rPr lang="en-US" dirty="0" smtClean="0">
                          <a:effectLst/>
                          <a:latin typeface="Calibri"/>
                          <a:cs typeface="Calibri"/>
                        </a:rPr>
                        <a:t> 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Return tweets exact match with organ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hashtag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 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Return tweets exact match with organ or disease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hashtag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Return tweets exact match with organ keyword or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hashtag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 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Return tweets exact match with organ keyword or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hashtag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, disease keyword or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hashtag</a:t>
                      </a:r>
                      <a:endParaRPr lang="en-US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19796" y="1486334"/>
            <a:ext cx="312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Features to extract clinical data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3947" y="5894685"/>
            <a:ext cx="6846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4 datasets are created by applying different features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3741826"/>
            <a:ext cx="1702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alibri"/>
                <a:cs typeface="Calibri"/>
              </a:rPr>
              <a:t>H: </a:t>
            </a:r>
            <a:r>
              <a:rPr lang="en-US" sz="1200" dirty="0" err="1" smtClean="0">
                <a:latin typeface="Calibri"/>
                <a:cs typeface="Calibri"/>
              </a:rPr>
              <a:t>Hashtag</a:t>
            </a:r>
            <a:r>
              <a:rPr lang="en-US" sz="1200" dirty="0" smtClean="0">
                <a:latin typeface="Calibri"/>
                <a:cs typeface="Calibri"/>
              </a:rPr>
              <a:t>, W: Keyword</a:t>
            </a:r>
          </a:p>
          <a:p>
            <a:r>
              <a:rPr lang="en-US" sz="1200" dirty="0" smtClean="0">
                <a:latin typeface="Calibri"/>
                <a:cs typeface="Calibri"/>
              </a:rPr>
              <a:t>O: Organ, D: Disease</a:t>
            </a:r>
            <a:endParaRPr lang="en-US" sz="1200" dirty="0">
              <a:latin typeface="Calibri"/>
              <a:cs typeface="Calibri"/>
            </a:endParaRPr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472582"/>
              </p:ext>
            </p:extLst>
          </p:nvPr>
        </p:nvGraphicFramePr>
        <p:xfrm>
          <a:off x="1147943" y="4248059"/>
          <a:ext cx="6383392" cy="1559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5236"/>
                <a:gridCol w="42781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Feature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Example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of r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eturned tweets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</a:t>
                      </a:r>
                      <a:r>
                        <a:rPr lang="en-US" sz="18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</a:t>
                      </a:r>
                      <a:r>
                        <a:rPr lang="en-US" dirty="0" smtClean="0">
                          <a:effectLst/>
                          <a:latin typeface="Calibri"/>
                          <a:cs typeface="Calibri"/>
                        </a:rPr>
                        <a:t> 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</a:t>
                      </a:r>
                      <a:r>
                        <a:rPr lang="en-US" sz="18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+ H</a:t>
                      </a:r>
                      <a:r>
                        <a:rPr lang="en-US" sz="18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D</a:t>
                      </a:r>
                      <a:r>
                        <a:rPr lang="en-US" dirty="0" smtClean="0">
                          <a:effectLst/>
                          <a:latin typeface="Calibri"/>
                          <a:cs typeface="Calibri"/>
                        </a:rPr>
                        <a:t> 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</a:t>
                      </a:r>
                      <a:r>
                        <a:rPr lang="en-US" sz="18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+ W</a:t>
                      </a:r>
                      <a:r>
                        <a:rPr lang="en-US" sz="18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</a:t>
                      </a:r>
                      <a:r>
                        <a:rPr lang="en-US" sz="18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+ W</a:t>
                      </a:r>
                      <a:r>
                        <a:rPr lang="en-US" sz="18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+ H</a:t>
                      </a:r>
                      <a:r>
                        <a:rPr lang="en-US" sz="18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D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+ W</a:t>
                      </a:r>
                      <a:r>
                        <a:rPr lang="en-US" sz="18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D</a:t>
                      </a:r>
                      <a:r>
                        <a:rPr lang="en-US" dirty="0" smtClean="0">
                          <a:effectLst/>
                          <a:latin typeface="Calibri"/>
                          <a:cs typeface="Calibri"/>
                        </a:rPr>
                        <a:t> 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Calibri"/>
                          <a:cs typeface="Calibri"/>
                        </a:rPr>
                        <a:t>so close! </a:t>
                      </a:r>
                      <a:r>
                        <a:rPr lang="en-US" sz="1800" dirty="0" smtClean="0">
                          <a:solidFill>
                            <a:srgbClr val="3366FF"/>
                          </a:solidFill>
                          <a:latin typeface="Calibri"/>
                          <a:cs typeface="Calibri"/>
                        </a:rPr>
                        <a:t>#heart </a:t>
                      </a:r>
                      <a:r>
                        <a:rPr lang="en-US" sz="1800" dirty="0" smtClean="0">
                          <a:latin typeface="Calibri"/>
                          <a:cs typeface="Calibri"/>
                        </a:rPr>
                        <a:t>attack</a:t>
                      </a:r>
                    </a:p>
                    <a:p>
                      <a:r>
                        <a:rPr lang="en-US" sz="1800" dirty="0" smtClean="0">
                          <a:latin typeface="Calibri"/>
                          <a:cs typeface="Calibri"/>
                        </a:rPr>
                        <a:t>I heard they cause </a:t>
                      </a:r>
                      <a:r>
                        <a:rPr lang="en-US" sz="1800" dirty="0" smtClean="0">
                          <a:solidFill>
                            <a:srgbClr val="3366FF"/>
                          </a:solidFill>
                          <a:latin typeface="Calibri"/>
                          <a:cs typeface="Calibri"/>
                        </a:rPr>
                        <a:t>#diarrhea</a:t>
                      </a:r>
                    </a:p>
                    <a:p>
                      <a:r>
                        <a:rPr lang="en-US" sz="1800" dirty="0" smtClean="0">
                          <a:latin typeface="Calibri"/>
                          <a:cs typeface="Calibri"/>
                        </a:rPr>
                        <a:t>Long-lost relative donates </a:t>
                      </a:r>
                      <a:r>
                        <a:rPr lang="en-US" sz="1800" dirty="0" smtClean="0">
                          <a:solidFill>
                            <a:srgbClr val="3366FF"/>
                          </a:solidFill>
                          <a:latin typeface="Calibri"/>
                          <a:cs typeface="Calibri"/>
                        </a:rPr>
                        <a:t>kidney</a:t>
                      </a:r>
                    </a:p>
                    <a:p>
                      <a:r>
                        <a:rPr lang="en-US" sz="1800" dirty="0" smtClean="0">
                          <a:latin typeface="Calibri"/>
                          <a:cs typeface="Calibri"/>
                        </a:rPr>
                        <a:t>Jessie J had a </a:t>
                      </a:r>
                      <a:r>
                        <a:rPr lang="en-US" sz="1800" dirty="0" smtClean="0">
                          <a:solidFill>
                            <a:srgbClr val="3366FF"/>
                          </a:solidFill>
                          <a:latin typeface="Calibri"/>
                          <a:cs typeface="Calibri"/>
                        </a:rPr>
                        <a:t>stroke</a:t>
                      </a:r>
                      <a:r>
                        <a:rPr lang="en-US" sz="1800" dirty="0" smtClean="0">
                          <a:latin typeface="Calibri"/>
                          <a:cs typeface="Calibri"/>
                        </a:rPr>
                        <a:t> when she was only 18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557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 Influence Score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450517"/>
              </p:ext>
            </p:extLst>
          </p:nvPr>
        </p:nvGraphicFramePr>
        <p:xfrm>
          <a:off x="1608939" y="3747120"/>
          <a:ext cx="5577700" cy="2108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4446"/>
                <a:gridCol w="394325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Field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Description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Hashtag</a:t>
                      </a:r>
                      <a:endParaRPr lang="en-US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Retweet</a:t>
                      </a:r>
                      <a:endParaRPr lang="en-US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Status</a:t>
                      </a: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Follower</a:t>
                      </a: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Friend</a:t>
                      </a: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List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effectLst/>
                          <a:latin typeface="Calibri"/>
                          <a:cs typeface="Calibri"/>
                        </a:rPr>
                        <a:t>The topics and keywords</a:t>
                      </a:r>
                    </a:p>
                    <a:p>
                      <a:r>
                        <a:rPr lang="en-US" sz="1800" kern="1200" dirty="0" smtClean="0">
                          <a:effectLst/>
                          <a:latin typeface="Calibri"/>
                          <a:cs typeface="Calibri"/>
                        </a:rPr>
                        <a:t>The content-oriented quality</a:t>
                      </a:r>
                    </a:p>
                    <a:p>
                      <a:r>
                        <a:rPr lang="en-US" sz="1800" kern="1200" dirty="0" smtClean="0">
                          <a:effectLst/>
                          <a:latin typeface="Calibri"/>
                          <a:cs typeface="Calibri"/>
                        </a:rPr>
                        <a:t>The frequency of updates</a:t>
                      </a:r>
                    </a:p>
                    <a:p>
                      <a:r>
                        <a:rPr lang="en-US" sz="1800" kern="1200" dirty="0" smtClean="0">
                          <a:effectLst/>
                          <a:latin typeface="Calibri"/>
                          <a:cs typeface="Calibri"/>
                        </a:rPr>
                        <a:t>The number of information receivers</a:t>
                      </a:r>
                    </a:p>
                    <a:p>
                      <a:r>
                        <a:rPr lang="en-US" sz="1800" kern="1200" dirty="0" smtClean="0">
                          <a:effectLst/>
                          <a:latin typeface="Calibri"/>
                          <a:cs typeface="Calibri"/>
                        </a:rPr>
                        <a:t>The number of information receivers</a:t>
                      </a:r>
                      <a:endParaRPr lang="en-US" dirty="0" smtClean="0">
                        <a:latin typeface="Calibri"/>
                        <a:cs typeface="Calibri"/>
                      </a:endParaRPr>
                    </a:p>
                    <a:p>
                      <a:r>
                        <a:rPr lang="en-US" sz="1800" kern="1200" dirty="0" smtClean="0">
                          <a:effectLst/>
                          <a:latin typeface="Calibri"/>
                          <a:cs typeface="Calibri"/>
                        </a:rPr>
                        <a:t>The popularity of the accounts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57200" y="1570062"/>
            <a:ext cx="8086077" cy="878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800"/>
              </a:spcBef>
            </a:pPr>
            <a:r>
              <a:rPr lang="en-US" sz="2200" i="1" dirty="0" smtClean="0">
                <a:latin typeface="Calibri"/>
                <a:cs typeface="Calibri"/>
              </a:rPr>
              <a:t>Influence(T) = </a:t>
            </a:r>
            <a:r>
              <a:rPr lang="en-US" sz="2200" i="1" dirty="0" err="1" smtClean="0">
                <a:latin typeface="Calibri"/>
                <a:cs typeface="Calibri"/>
              </a:rPr>
              <a:t>V</a:t>
            </a:r>
            <a:r>
              <a:rPr lang="en-US" sz="2200" i="1" baseline="-25000" dirty="0" err="1" smtClean="0">
                <a:latin typeface="Calibri"/>
                <a:cs typeface="Calibri"/>
              </a:rPr>
              <a:t>h</a:t>
            </a:r>
            <a:r>
              <a:rPr lang="en-US" sz="2200" i="1" dirty="0" smtClean="0">
                <a:latin typeface="Calibri"/>
                <a:cs typeface="Calibri"/>
              </a:rPr>
              <a:t> × </a:t>
            </a:r>
            <a:r>
              <a:rPr lang="en-US" sz="2200" i="1" dirty="0" err="1" smtClean="0">
                <a:latin typeface="Calibri"/>
                <a:cs typeface="Calibri"/>
              </a:rPr>
              <a:t>W</a:t>
            </a:r>
            <a:r>
              <a:rPr lang="en-US" sz="2200" i="1" baseline="-25000" dirty="0" err="1" smtClean="0">
                <a:latin typeface="Calibri"/>
                <a:cs typeface="Calibri"/>
              </a:rPr>
              <a:t>h</a:t>
            </a:r>
            <a:r>
              <a:rPr lang="en-US" sz="2200" i="1" dirty="0" smtClean="0">
                <a:latin typeface="Calibri"/>
                <a:cs typeface="Calibri"/>
              </a:rPr>
              <a:t> + </a:t>
            </a:r>
            <a:r>
              <a:rPr lang="en-US" sz="2200" i="1" dirty="0" err="1" smtClean="0">
                <a:latin typeface="Calibri"/>
                <a:cs typeface="Calibri"/>
              </a:rPr>
              <a:t>V</a:t>
            </a:r>
            <a:r>
              <a:rPr lang="en-US" sz="2200" i="1" baseline="-25000" dirty="0" err="1" smtClean="0">
                <a:latin typeface="Calibri"/>
                <a:cs typeface="Calibri"/>
              </a:rPr>
              <a:t>t</a:t>
            </a:r>
            <a:r>
              <a:rPr lang="en-US" sz="2200" i="1" dirty="0" smtClean="0">
                <a:latin typeface="Calibri"/>
                <a:cs typeface="Calibri"/>
              </a:rPr>
              <a:t> × </a:t>
            </a:r>
            <a:r>
              <a:rPr lang="en-US" sz="2200" i="1" dirty="0" err="1" smtClean="0">
                <a:latin typeface="Calibri"/>
                <a:cs typeface="Calibri"/>
              </a:rPr>
              <a:t>W</a:t>
            </a:r>
            <a:r>
              <a:rPr lang="en-US" sz="2200" i="1" baseline="-25000" dirty="0" err="1" smtClean="0">
                <a:latin typeface="Calibri"/>
                <a:cs typeface="Calibri"/>
              </a:rPr>
              <a:t>t</a:t>
            </a:r>
            <a:r>
              <a:rPr lang="en-US" sz="2200" i="1" dirty="0" smtClean="0">
                <a:latin typeface="Calibri"/>
                <a:cs typeface="Calibri"/>
              </a:rPr>
              <a:t> + </a:t>
            </a:r>
            <a:r>
              <a:rPr lang="en-US" sz="2200" i="1" dirty="0" err="1" smtClean="0">
                <a:latin typeface="Calibri"/>
                <a:cs typeface="Calibri"/>
              </a:rPr>
              <a:t>V</a:t>
            </a:r>
            <a:r>
              <a:rPr lang="en-US" sz="2200" i="1" baseline="-25000" dirty="0" err="1" smtClean="0">
                <a:latin typeface="Calibri"/>
                <a:cs typeface="Calibri"/>
              </a:rPr>
              <a:t>s</a:t>
            </a:r>
            <a:r>
              <a:rPr lang="en-US" sz="2200" i="1" dirty="0" smtClean="0">
                <a:latin typeface="Calibri"/>
                <a:cs typeface="Calibri"/>
              </a:rPr>
              <a:t> × </a:t>
            </a:r>
            <a:r>
              <a:rPr lang="en-US" sz="2200" i="1" dirty="0" err="1" smtClean="0">
                <a:latin typeface="Calibri"/>
                <a:cs typeface="Calibri"/>
              </a:rPr>
              <a:t>W</a:t>
            </a:r>
            <a:r>
              <a:rPr lang="en-US" sz="2200" i="1" baseline="-25000" dirty="0" err="1" smtClean="0">
                <a:latin typeface="Calibri"/>
                <a:cs typeface="Calibri"/>
              </a:rPr>
              <a:t>s</a:t>
            </a:r>
            <a:r>
              <a:rPr lang="en-US" sz="2200" i="1" dirty="0" smtClean="0">
                <a:latin typeface="Calibri"/>
                <a:cs typeface="Calibri"/>
              </a:rPr>
              <a:t> + </a:t>
            </a:r>
            <a:r>
              <a:rPr lang="en-US" sz="2200" i="1" dirty="0" err="1" smtClean="0">
                <a:latin typeface="Calibri"/>
                <a:cs typeface="Calibri"/>
              </a:rPr>
              <a:t>V</a:t>
            </a:r>
            <a:r>
              <a:rPr lang="en-US" sz="2200" i="1" baseline="-25000" dirty="0" err="1" smtClean="0">
                <a:latin typeface="Calibri"/>
                <a:cs typeface="Calibri"/>
              </a:rPr>
              <a:t>f</a:t>
            </a:r>
            <a:r>
              <a:rPr lang="en-US" sz="2200" i="1" dirty="0" smtClean="0">
                <a:latin typeface="Calibri"/>
                <a:cs typeface="Calibri"/>
              </a:rPr>
              <a:t> × </a:t>
            </a:r>
            <a:r>
              <a:rPr lang="en-US" sz="2200" i="1" dirty="0" err="1" smtClean="0">
                <a:latin typeface="Calibri"/>
                <a:cs typeface="Calibri"/>
              </a:rPr>
              <a:t>W</a:t>
            </a:r>
            <a:r>
              <a:rPr lang="en-US" sz="2200" i="1" baseline="-25000" dirty="0" err="1" smtClean="0">
                <a:latin typeface="Calibri"/>
                <a:cs typeface="Calibri"/>
              </a:rPr>
              <a:t>f</a:t>
            </a:r>
            <a:r>
              <a:rPr lang="en-US" sz="2200" i="1" dirty="0" smtClean="0">
                <a:latin typeface="Calibri"/>
                <a:cs typeface="Calibri"/>
              </a:rPr>
              <a:t> + </a:t>
            </a:r>
            <a:r>
              <a:rPr lang="en-US" sz="2200" i="1" dirty="0" err="1" smtClean="0">
                <a:latin typeface="Calibri"/>
                <a:cs typeface="Calibri"/>
              </a:rPr>
              <a:t>V</a:t>
            </a:r>
            <a:r>
              <a:rPr lang="en-US" sz="2200" i="1" baseline="-25000" dirty="0" err="1" smtClean="0">
                <a:latin typeface="Calibri"/>
                <a:cs typeface="Calibri"/>
              </a:rPr>
              <a:t>d</a:t>
            </a:r>
            <a:r>
              <a:rPr lang="en-US" sz="2200" i="1" dirty="0" smtClean="0">
                <a:latin typeface="Calibri"/>
                <a:cs typeface="Calibri"/>
              </a:rPr>
              <a:t> × </a:t>
            </a:r>
            <a:r>
              <a:rPr lang="en-US" sz="2200" i="1" dirty="0" err="1" smtClean="0">
                <a:latin typeface="Calibri"/>
                <a:cs typeface="Calibri"/>
              </a:rPr>
              <a:t>W</a:t>
            </a:r>
            <a:r>
              <a:rPr lang="en-US" sz="2200" i="1" baseline="-25000" dirty="0" err="1" smtClean="0">
                <a:latin typeface="Calibri"/>
                <a:cs typeface="Calibri"/>
              </a:rPr>
              <a:t>d</a:t>
            </a:r>
            <a:r>
              <a:rPr lang="en-US" sz="2200" i="1" dirty="0" smtClean="0">
                <a:latin typeface="Calibri"/>
                <a:cs typeface="Calibri"/>
              </a:rPr>
              <a:t> + </a:t>
            </a:r>
            <a:r>
              <a:rPr lang="en-US" sz="2200" i="1" dirty="0" err="1" smtClean="0">
                <a:latin typeface="Calibri"/>
                <a:cs typeface="Calibri"/>
              </a:rPr>
              <a:t>V</a:t>
            </a:r>
            <a:r>
              <a:rPr lang="en-US" sz="2200" i="1" baseline="-25000" dirty="0" err="1" smtClean="0">
                <a:latin typeface="Calibri"/>
                <a:cs typeface="Calibri"/>
              </a:rPr>
              <a:t>l</a:t>
            </a:r>
            <a:r>
              <a:rPr lang="en-US" sz="2200" i="1" dirty="0" smtClean="0">
                <a:latin typeface="Calibri"/>
                <a:cs typeface="Calibri"/>
              </a:rPr>
              <a:t> × </a:t>
            </a:r>
            <a:r>
              <a:rPr lang="en-US" sz="2200" i="1" dirty="0" err="1" smtClean="0">
                <a:latin typeface="Calibri"/>
                <a:cs typeface="Calibri"/>
              </a:rPr>
              <a:t>W</a:t>
            </a:r>
            <a:r>
              <a:rPr lang="en-US" sz="2200" i="1" baseline="-25000" dirty="0" err="1" smtClean="0">
                <a:latin typeface="Calibri"/>
                <a:cs typeface="Calibri"/>
              </a:rPr>
              <a:t>l</a:t>
            </a:r>
            <a:r>
              <a:rPr lang="en-US" sz="2200" i="1" dirty="0" smtClean="0">
                <a:latin typeface="Calibri"/>
                <a:cs typeface="Calibri"/>
              </a:rPr>
              <a:t> </a:t>
            </a:r>
            <a:r>
              <a:rPr lang="en-US" i="1" dirty="0" smtClean="0">
                <a:latin typeface="Calibri"/>
                <a:cs typeface="Calibri"/>
              </a:rPr>
              <a:t>(0 ≤ Influence(T) ≤ 100)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83817" y="2500661"/>
            <a:ext cx="5622052" cy="923330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Calibri"/>
                <a:cs typeface="Calibri"/>
              </a:rPr>
              <a:t>V</a:t>
            </a:r>
            <a:r>
              <a:rPr lang="en-US" dirty="0" smtClean="0">
                <a:latin typeface="Calibri"/>
                <a:cs typeface="Calibri"/>
              </a:rPr>
              <a:t>: value, W: weight 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h: </a:t>
            </a:r>
            <a:r>
              <a:rPr lang="en-US" dirty="0" err="1" smtClean="0">
                <a:latin typeface="Calibri"/>
                <a:cs typeface="Calibri"/>
              </a:rPr>
              <a:t>hashtag</a:t>
            </a:r>
            <a:r>
              <a:rPr lang="en-US" dirty="0" smtClean="0">
                <a:latin typeface="Calibri"/>
                <a:cs typeface="Calibri"/>
              </a:rPr>
              <a:t>, t: </a:t>
            </a:r>
            <a:r>
              <a:rPr lang="en-US" dirty="0" err="1" smtClean="0">
                <a:latin typeface="Calibri"/>
                <a:cs typeface="Calibri"/>
              </a:rPr>
              <a:t>retweet</a:t>
            </a:r>
            <a:r>
              <a:rPr lang="en-US" dirty="0" smtClean="0">
                <a:latin typeface="Calibri"/>
                <a:cs typeface="Calibri"/>
              </a:rPr>
              <a:t>, s: status, f: follower, d: friend, l: list</a:t>
            </a:r>
          </a:p>
          <a:p>
            <a:pPr algn="ctr"/>
            <a:r>
              <a:rPr lang="en-US" i="1" dirty="0" smtClean="0">
                <a:latin typeface="Calibri"/>
                <a:cs typeface="Calibri"/>
              </a:rPr>
              <a:t>(0 </a:t>
            </a:r>
            <a:r>
              <a:rPr lang="en-US" i="1" dirty="0">
                <a:latin typeface="Calibri"/>
                <a:cs typeface="Calibri"/>
              </a:rPr>
              <a:t>≤ </a:t>
            </a:r>
            <a:r>
              <a:rPr lang="en-US" i="1" dirty="0" smtClean="0">
                <a:latin typeface="Calibri"/>
                <a:cs typeface="Calibri"/>
              </a:rPr>
              <a:t>V</a:t>
            </a:r>
            <a:r>
              <a:rPr lang="en-US" i="1" baseline="-25000" dirty="0" smtClean="0">
                <a:latin typeface="Calibri"/>
                <a:cs typeface="Calibri"/>
              </a:rPr>
              <a:t>i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i="1" dirty="0">
                <a:latin typeface="Calibri"/>
                <a:cs typeface="Calibri"/>
              </a:rPr>
              <a:t>≤ </a:t>
            </a:r>
            <a:r>
              <a:rPr lang="en-US" i="1" dirty="0" smtClean="0">
                <a:latin typeface="Calibri"/>
                <a:cs typeface="Calibri"/>
              </a:rPr>
              <a:t>100)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9258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298232"/>
              </p:ext>
            </p:extLst>
          </p:nvPr>
        </p:nvGraphicFramePr>
        <p:xfrm>
          <a:off x="1987568" y="2981304"/>
          <a:ext cx="54864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4" name="Document" r:id="rId4" imgW="5486400" imgH="1371600" progId="Word.Document.12">
                  <p:embed/>
                </p:oleObj>
              </mc:Choice>
              <mc:Fallback>
                <p:oleObj name="Document" r:id="rId4" imgW="54864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7568" y="2981304"/>
                        <a:ext cx="54864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of Friend Field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391239"/>
              </p:ext>
            </p:extLst>
          </p:nvPr>
        </p:nvGraphicFramePr>
        <p:xfrm>
          <a:off x="829068" y="2014435"/>
          <a:ext cx="7461612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3602"/>
                <a:gridCol w="1243602"/>
                <a:gridCol w="1243602"/>
                <a:gridCol w="1243602"/>
                <a:gridCol w="1243602"/>
                <a:gridCol w="1243602"/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800" dirty="0">
                          <a:effectLst/>
                          <a:latin typeface="Calibri"/>
                          <a:cs typeface="Calibri"/>
                        </a:rPr>
                        <a:t>Interval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800">
                          <a:effectLst/>
                          <a:latin typeface="Calibri"/>
                          <a:cs typeface="Calibri"/>
                        </a:rPr>
                        <a:t>[0,10]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800">
                          <a:effectLst/>
                          <a:latin typeface="Calibri"/>
                          <a:cs typeface="Calibri"/>
                        </a:rPr>
                        <a:t>(10, 100]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800">
                          <a:effectLst/>
                          <a:latin typeface="Calibri"/>
                          <a:cs typeface="Calibri"/>
                        </a:rPr>
                        <a:t>(100, 1k]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800">
                          <a:effectLst/>
                          <a:latin typeface="Calibri"/>
                          <a:cs typeface="Calibri"/>
                        </a:rPr>
                        <a:t>(1k, 10k]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9580" algn="ctr"/>
                          <a:tab pos="4857750" algn="l"/>
                        </a:tabLst>
                      </a:pPr>
                      <a:r>
                        <a:rPr lang="en-US" sz="1800">
                          <a:effectLst/>
                          <a:latin typeface="Calibri"/>
                          <a:cs typeface="Calibri"/>
                        </a:rPr>
                        <a:t>(10k, ∞)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800" dirty="0">
                          <a:effectLst/>
                          <a:latin typeface="Calibri"/>
                          <a:cs typeface="Calibri"/>
                        </a:rPr>
                        <a:t>Percentage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800">
                          <a:effectLst/>
                          <a:latin typeface="Calibri"/>
                          <a:cs typeface="Calibri"/>
                        </a:rPr>
                        <a:t>3.24%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800" dirty="0">
                          <a:effectLst/>
                          <a:latin typeface="Calibri"/>
                          <a:cs typeface="Calibri"/>
                        </a:rPr>
                        <a:t>15.31%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3415" algn="l"/>
                          <a:tab pos="4857750" algn="l"/>
                        </a:tabLst>
                      </a:pPr>
                      <a:r>
                        <a:rPr lang="en-US" sz="1800">
                          <a:effectLst/>
                          <a:latin typeface="Calibri"/>
                          <a:cs typeface="Calibri"/>
                        </a:rPr>
                        <a:t>71.85%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800" dirty="0">
                          <a:effectLst/>
                          <a:latin typeface="Calibri"/>
                          <a:cs typeface="Calibri"/>
                        </a:rPr>
                        <a:t>9.26%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800" dirty="0">
                          <a:effectLst/>
                          <a:latin typeface="Calibri"/>
                          <a:cs typeface="Calibri"/>
                        </a:rPr>
                        <a:t>0.34%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90874" y="3351820"/>
            <a:ext cx="725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err="1" smtClean="0"/>
              <a:t>V</a:t>
            </a:r>
            <a:r>
              <a:rPr lang="en-US" sz="2200" i="1" baseline="-25000" dirty="0" err="1" smtClean="0"/>
              <a:t>d</a:t>
            </a:r>
            <a:r>
              <a:rPr lang="en-US" sz="2200" i="1" baseline="-25000" dirty="0" smtClean="0"/>
              <a:t> </a:t>
            </a:r>
            <a:r>
              <a:rPr lang="en-US" sz="2200" dirty="0" smtClean="0"/>
              <a:t>=</a:t>
            </a:r>
            <a:endParaRPr lang="en-US" sz="22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28800" y="1609821"/>
            <a:ext cx="5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Percentage of the number of </a:t>
            </a:r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friends </a:t>
            </a:r>
            <a:r>
              <a:rPr lang="en-US" dirty="0" smtClean="0">
                <a:latin typeface="Calibri"/>
                <a:cs typeface="Calibri"/>
              </a:rPr>
              <a:t>in </a:t>
            </a:r>
            <a:r>
              <a:rPr lang="en-US" dirty="0">
                <a:latin typeface="Calibri"/>
                <a:cs typeface="Calibri"/>
              </a:rPr>
              <a:t>different intervals</a:t>
            </a:r>
            <a:r>
              <a:rPr lang="en-US" dirty="0" smtClean="0">
                <a:effectLst/>
                <a:latin typeface="Calibri"/>
                <a:cs typeface="Calibri"/>
              </a:rPr>
              <a:t> </a:t>
            </a:r>
            <a:endParaRPr lang="en-US" dirty="0">
              <a:latin typeface="Calibri"/>
              <a:cs typeface="Calibri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08441" y="3431188"/>
            <a:ext cx="6380226" cy="3035146"/>
            <a:chOff x="987825" y="3232768"/>
            <a:chExt cx="6380226" cy="3035146"/>
          </a:xfrm>
        </p:grpSpPr>
        <p:sp>
          <p:nvSpPr>
            <p:cNvPr id="10" name="TextBox 9"/>
            <p:cNvSpPr txBox="1"/>
            <p:nvPr/>
          </p:nvSpPr>
          <p:spPr>
            <a:xfrm>
              <a:off x="1012898" y="5498473"/>
              <a:ext cx="44628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 err="1" smtClean="0">
                  <a:latin typeface="Calibri"/>
                  <a:cs typeface="Calibri"/>
                </a:rPr>
                <a:t>V</a:t>
              </a:r>
              <a:r>
                <a:rPr lang="en-US" sz="2200" i="1" baseline="-25000" dirty="0" err="1" smtClean="0">
                  <a:latin typeface="Calibri"/>
                  <a:cs typeface="Calibri"/>
                </a:rPr>
                <a:t>d</a:t>
              </a:r>
              <a:r>
                <a:rPr lang="en-US" sz="2200" i="1" dirty="0" smtClean="0">
                  <a:latin typeface="Calibri"/>
                  <a:cs typeface="Calibri"/>
                </a:rPr>
                <a:t> </a:t>
              </a:r>
              <a:r>
                <a:rPr lang="en-US" sz="2200" dirty="0" smtClean="0">
                  <a:latin typeface="Calibri"/>
                  <a:cs typeface="Calibri"/>
                </a:rPr>
                <a:t>= 18.55 + (800 – 100)*71.85/900</a:t>
              </a:r>
            </a:p>
            <a:p>
              <a:r>
                <a:rPr lang="en-US" sz="2200" dirty="0">
                  <a:latin typeface="Calibri"/>
                  <a:cs typeface="Calibri"/>
                </a:rPr>
                <a:t> </a:t>
              </a:r>
              <a:r>
                <a:rPr lang="en-US" sz="2200" dirty="0" smtClean="0">
                  <a:latin typeface="Calibri"/>
                  <a:cs typeface="Calibri"/>
                </a:rPr>
                <a:t>    = 74.43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87825" y="4375007"/>
              <a:ext cx="12202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Calibri"/>
                  <a:cs typeface="Calibri"/>
                </a:rPr>
                <a:t>Example</a:t>
              </a:r>
              <a:r>
                <a:rPr lang="en-US" dirty="0" smtClean="0">
                  <a:latin typeface="Calibri"/>
                  <a:cs typeface="Calibri"/>
                </a:rPr>
                <a:t>: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47748" y="5089724"/>
              <a:ext cx="178155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Calibri"/>
                  <a:cs typeface="Calibri"/>
                </a:rPr>
                <a:t>When n = 800</a:t>
              </a:r>
              <a:endParaRPr lang="en-US" sz="2200" dirty="0">
                <a:latin typeface="Calibri"/>
                <a:cs typeface="Calibri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401354" y="3232768"/>
              <a:ext cx="4966697" cy="279324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188222" y="2559659"/>
            <a:ext cx="4145265" cy="2571037"/>
            <a:chOff x="2188222" y="2559659"/>
            <a:chExt cx="4145265" cy="2571037"/>
          </a:xfrm>
        </p:grpSpPr>
        <p:sp>
          <p:nvSpPr>
            <p:cNvPr id="18" name="Rectangle 17"/>
            <p:cNvSpPr/>
            <p:nvPr/>
          </p:nvSpPr>
          <p:spPr>
            <a:xfrm>
              <a:off x="2837965" y="3214455"/>
              <a:ext cx="1746439" cy="236575"/>
            </a:xfrm>
            <a:prstGeom prst="rect">
              <a:avLst/>
            </a:prstGeom>
            <a:noFill/>
            <a:ln w="1270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72263" y="2559659"/>
              <a:ext cx="555685" cy="277736"/>
            </a:xfrm>
            <a:prstGeom prst="rect">
              <a:avLst/>
            </a:prstGeom>
            <a:noFill/>
            <a:ln w="1270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188222" y="3214455"/>
              <a:ext cx="391745" cy="216733"/>
            </a:xfrm>
            <a:prstGeom prst="rect">
              <a:avLst/>
            </a:prstGeom>
            <a:noFill/>
            <a:ln w="127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20005" y="2600822"/>
              <a:ext cx="391745" cy="216733"/>
            </a:xfrm>
            <a:prstGeom prst="rect">
              <a:avLst/>
            </a:prstGeom>
            <a:noFill/>
            <a:ln w="127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75013" y="4484365"/>
              <a:ext cx="3458474" cy="646331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  <a:latin typeface="Calibri"/>
                  <a:cs typeface="Calibri"/>
                </a:rPr>
                <a:t>1. Sum of previous interval values</a:t>
              </a:r>
            </a:p>
            <a:p>
              <a:r>
                <a:rPr lang="en-US" dirty="0" smtClean="0">
                  <a:solidFill>
                    <a:srgbClr val="3366FF"/>
                  </a:solidFill>
                  <a:latin typeface="Calibri"/>
                  <a:cs typeface="Calibri"/>
                </a:rPr>
                <a:t>2. Relative value in current interval</a:t>
              </a:r>
              <a:endParaRPr lang="en-US" dirty="0">
                <a:solidFill>
                  <a:srgbClr val="3366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013463" y="4100308"/>
            <a:ext cx="3930032" cy="2027880"/>
            <a:chOff x="3700749" y="3810616"/>
            <a:chExt cx="4797106" cy="2218936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966207" y="4590570"/>
              <a:ext cx="4166745" cy="22285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3921643" y="4520126"/>
              <a:ext cx="133693" cy="133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084812" y="4542410"/>
              <a:ext cx="133693" cy="133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00749" y="476245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100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845212" y="4762453"/>
              <a:ext cx="652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1000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7241669" y="4278590"/>
              <a:ext cx="0" cy="2638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773746" y="3810616"/>
              <a:ext cx="89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n = 800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33" name="Straight Connector 32"/>
            <p:cNvCxnSpPr>
              <a:stCxn id="29" idx="2"/>
            </p:cNvCxnSpPr>
            <p:nvPr/>
          </p:nvCxnSpPr>
          <p:spPr>
            <a:xfrm>
              <a:off x="3966207" y="5131785"/>
              <a:ext cx="0" cy="2610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151659" y="5131785"/>
              <a:ext cx="0" cy="2610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943925" y="5392806"/>
              <a:ext cx="42300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000783" y="5392806"/>
              <a:ext cx="0" cy="2451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659643" y="5660220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71.85</a:t>
              </a:r>
              <a:endParaRPr lang="en-US" dirty="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77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854079"/>
              </p:ext>
            </p:extLst>
          </p:nvPr>
        </p:nvGraphicFramePr>
        <p:xfrm>
          <a:off x="1891251" y="2718103"/>
          <a:ext cx="54864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5" name="Document" r:id="rId4" imgW="5486400" imgH="1130300" progId="Word.Document.12">
                  <p:embed/>
                </p:oleObj>
              </mc:Choice>
              <mc:Fallback>
                <p:oleObj name="Document" r:id="rId4" imgW="5486400" imgH="1130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1251" y="2718103"/>
                        <a:ext cx="54864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318737"/>
              </p:ext>
            </p:extLst>
          </p:nvPr>
        </p:nvGraphicFramePr>
        <p:xfrm>
          <a:off x="2332533" y="5078404"/>
          <a:ext cx="54864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" name="Document" r:id="rId6" imgW="5486400" imgH="1346200" progId="Word.Document.12">
                  <p:embed/>
                </p:oleObj>
              </mc:Choice>
              <mc:Fallback>
                <p:oleObj name="Document" r:id="rId6" imgW="5486400" imgH="1346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32533" y="5078404"/>
                        <a:ext cx="5486400" cy="134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 Influence </a:t>
            </a:r>
            <a:r>
              <a:rPr lang="en-US" dirty="0"/>
              <a:t>Score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54355"/>
              </p:ext>
            </p:extLst>
          </p:nvPr>
        </p:nvGraphicFramePr>
        <p:xfrm>
          <a:off x="829068" y="1838025"/>
          <a:ext cx="746161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3602"/>
                <a:gridCol w="1243602"/>
                <a:gridCol w="1243602"/>
                <a:gridCol w="1243602"/>
                <a:gridCol w="1243602"/>
                <a:gridCol w="1243602"/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Interval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[0,10]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(10, 100]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(100, 1k]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(1k, 10k]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(10k, ∞)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Percent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92.12%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3%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3.37%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1.28%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0.23%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28800" y="1468693"/>
            <a:ext cx="573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Percentage of the number of </a:t>
            </a:r>
            <a:r>
              <a:rPr lang="en-US" dirty="0" err="1" smtClean="0">
                <a:solidFill>
                  <a:srgbClr val="0000FF"/>
                </a:solidFill>
                <a:latin typeface="Calibri"/>
                <a:cs typeface="Calibri"/>
              </a:rPr>
              <a:t>retweets</a:t>
            </a:r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in different intervals</a:t>
            </a:r>
            <a:r>
              <a:rPr lang="en-US" dirty="0" smtClean="0">
                <a:effectLst/>
                <a:latin typeface="Calibri"/>
                <a:cs typeface="Calibri"/>
              </a:rPr>
              <a:t> 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05200" y="2981358"/>
            <a:ext cx="56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libri"/>
                <a:cs typeface="Calibri"/>
              </a:rPr>
              <a:t>V</a:t>
            </a:r>
            <a:r>
              <a:rPr lang="en-US" i="1" baseline="-25000" dirty="0" err="1" smtClean="0">
                <a:latin typeface="Calibri"/>
                <a:cs typeface="Calibri"/>
              </a:rPr>
              <a:t>t</a:t>
            </a:r>
            <a:r>
              <a:rPr lang="en-US" i="1" baseline="-25000" dirty="0" smtClean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=</a:t>
            </a:r>
            <a:r>
              <a:rPr lang="en-US" i="1" baseline="-25000" dirty="0" smtClean="0">
                <a:latin typeface="Calibri"/>
                <a:cs typeface="Calibri"/>
              </a:rPr>
              <a:t> 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395" y="5462389"/>
            <a:ext cx="57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libri"/>
                <a:cs typeface="Calibri"/>
              </a:rPr>
              <a:t>V</a:t>
            </a:r>
            <a:r>
              <a:rPr lang="en-US" i="1" baseline="-25000" dirty="0" err="1" smtClean="0">
                <a:latin typeface="Calibri"/>
                <a:cs typeface="Calibri"/>
              </a:rPr>
              <a:t>s</a:t>
            </a:r>
            <a:r>
              <a:rPr lang="en-US" i="1" baseline="-25000" dirty="0" smtClean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=</a:t>
            </a:r>
            <a:r>
              <a:rPr lang="en-US" i="1" baseline="-25000" dirty="0" smtClean="0">
                <a:latin typeface="Calibri"/>
                <a:cs typeface="Calibri"/>
              </a:rPr>
              <a:t> </a:t>
            </a:r>
            <a:endParaRPr lang="en-US" i="1" dirty="0">
              <a:latin typeface="Calibri"/>
              <a:cs typeface="Calibri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13409"/>
              </p:ext>
            </p:extLst>
          </p:nvPr>
        </p:nvGraphicFramePr>
        <p:xfrm>
          <a:off x="659653" y="4304969"/>
          <a:ext cx="763102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0159"/>
                <a:gridCol w="740869"/>
                <a:gridCol w="1111304"/>
                <a:gridCol w="1005465"/>
                <a:gridCol w="1111304"/>
                <a:gridCol w="1217142"/>
                <a:gridCol w="1234786"/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 dirty="0">
                          <a:effectLst/>
                          <a:latin typeface="Calibri"/>
                          <a:cs typeface="Calibri"/>
                        </a:rPr>
                        <a:t>Interval</a:t>
                      </a:r>
                      <a:endParaRPr lang="en-US" sz="17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 dirty="0">
                          <a:effectLst/>
                          <a:latin typeface="Calibri"/>
                          <a:cs typeface="Calibri"/>
                        </a:rPr>
                        <a:t>[0,10]</a:t>
                      </a:r>
                      <a:endParaRPr lang="en-US" sz="17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 dirty="0">
                          <a:effectLst/>
                          <a:latin typeface="Calibri"/>
                          <a:cs typeface="Calibri"/>
                        </a:rPr>
                        <a:t>(10, 100]</a:t>
                      </a:r>
                      <a:endParaRPr lang="en-US" sz="17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 dirty="0">
                          <a:effectLst/>
                          <a:latin typeface="Calibri"/>
                          <a:cs typeface="Calibri"/>
                        </a:rPr>
                        <a:t>(100, 1k]</a:t>
                      </a:r>
                      <a:endParaRPr lang="en-US" sz="17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 dirty="0">
                          <a:effectLst/>
                          <a:latin typeface="Calibri"/>
                          <a:cs typeface="Calibri"/>
                        </a:rPr>
                        <a:t>(1k, 10k]</a:t>
                      </a:r>
                      <a:endParaRPr lang="en-US" sz="17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9580" algn="ctr"/>
                          <a:tab pos="4857750" algn="l"/>
                        </a:tabLst>
                      </a:pPr>
                      <a:r>
                        <a:rPr lang="en-US" sz="1700">
                          <a:effectLst/>
                          <a:latin typeface="Calibri"/>
                          <a:cs typeface="Calibri"/>
                        </a:rPr>
                        <a:t>	(10k, 100k)</a:t>
                      </a:r>
                      <a:endParaRPr lang="en-US" sz="17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 dirty="0">
                          <a:effectLst/>
                          <a:latin typeface="Calibri"/>
                          <a:cs typeface="Calibri"/>
                        </a:rPr>
                        <a:t>(100k, ∞) </a:t>
                      </a:r>
                      <a:endParaRPr lang="en-US" sz="17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>
                          <a:effectLst/>
                          <a:latin typeface="Calibri"/>
                          <a:cs typeface="Calibri"/>
                        </a:rPr>
                        <a:t>Percentage</a:t>
                      </a:r>
                      <a:endParaRPr lang="en-US" sz="17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>
                          <a:effectLst/>
                          <a:latin typeface="Calibri"/>
                          <a:cs typeface="Calibri"/>
                        </a:rPr>
                        <a:t>1.39%</a:t>
                      </a:r>
                      <a:endParaRPr lang="en-US" sz="17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 dirty="0">
                          <a:effectLst/>
                          <a:latin typeface="Calibri"/>
                          <a:cs typeface="Calibri"/>
                        </a:rPr>
                        <a:t>4.28%</a:t>
                      </a:r>
                      <a:endParaRPr lang="en-US" sz="17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3415" algn="l"/>
                          <a:tab pos="4857750" algn="l"/>
                        </a:tabLst>
                      </a:pPr>
                      <a:r>
                        <a:rPr lang="en-US" sz="1700" dirty="0">
                          <a:effectLst/>
                          <a:latin typeface="Calibri"/>
                          <a:cs typeface="Calibri"/>
                        </a:rPr>
                        <a:t>15.54%</a:t>
                      </a:r>
                      <a:endParaRPr lang="en-US" sz="17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 dirty="0">
                          <a:effectLst/>
                          <a:latin typeface="Calibri"/>
                          <a:cs typeface="Calibri"/>
                        </a:rPr>
                        <a:t>45.31%</a:t>
                      </a:r>
                      <a:endParaRPr lang="en-US" sz="17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 dirty="0">
                          <a:effectLst/>
                          <a:latin typeface="Calibri"/>
                          <a:cs typeface="Calibri"/>
                        </a:rPr>
                        <a:t>32.52%</a:t>
                      </a:r>
                      <a:endParaRPr lang="en-US" sz="17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 dirty="0">
                          <a:effectLst/>
                          <a:latin typeface="Calibri"/>
                          <a:cs typeface="Calibri"/>
                        </a:rPr>
                        <a:t>0.96%</a:t>
                      </a:r>
                      <a:endParaRPr lang="en-US" sz="17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803152" y="3935403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Percentage of the number of </a:t>
            </a:r>
            <a:r>
              <a:rPr lang="en-US" dirty="0" smtClean="0">
                <a:solidFill>
                  <a:srgbClr val="3366FF"/>
                </a:solidFill>
                <a:latin typeface="Calibri"/>
                <a:cs typeface="Calibri"/>
              </a:rPr>
              <a:t>statuses</a:t>
            </a:r>
            <a:r>
              <a:rPr lang="en-US" dirty="0" smtClean="0">
                <a:latin typeface="Calibri"/>
                <a:cs typeface="Calibri"/>
              </a:rPr>
              <a:t> in </a:t>
            </a:r>
            <a:r>
              <a:rPr lang="en-US" dirty="0">
                <a:latin typeface="Calibri"/>
                <a:cs typeface="Calibri"/>
              </a:rPr>
              <a:t>different intervals</a:t>
            </a:r>
            <a:r>
              <a:rPr lang="en-US" dirty="0" smtClean="0">
                <a:effectLst/>
                <a:latin typeface="Calibri"/>
                <a:cs typeface="Calibri"/>
              </a:rPr>
              <a:t> 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164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8817334"/>
              </p:ext>
            </p:extLst>
          </p:nvPr>
        </p:nvGraphicFramePr>
        <p:xfrm>
          <a:off x="1686824" y="5106175"/>
          <a:ext cx="54864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" name="Document" r:id="rId4" imgW="5486400" imgH="1346200" progId="Word.Document.12">
                  <p:embed/>
                </p:oleObj>
              </mc:Choice>
              <mc:Fallback>
                <p:oleObj name="Document" r:id="rId4" imgW="5486400" imgH="1346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6824" y="5106175"/>
                        <a:ext cx="5486400" cy="134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18509"/>
              </p:ext>
            </p:extLst>
          </p:nvPr>
        </p:nvGraphicFramePr>
        <p:xfrm>
          <a:off x="2106644" y="2685272"/>
          <a:ext cx="54864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" name="Document" r:id="rId6" imgW="5486400" imgH="1130300" progId="Word.Document.12">
                  <p:embed/>
                </p:oleObj>
              </mc:Choice>
              <mc:Fallback>
                <p:oleObj name="Document" r:id="rId6" imgW="5486400" imgH="1130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06644" y="2685272"/>
                        <a:ext cx="54864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 Influence </a:t>
            </a:r>
            <a:r>
              <a:rPr lang="en-US" dirty="0"/>
              <a:t>Score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506853"/>
              </p:ext>
            </p:extLst>
          </p:nvPr>
        </p:nvGraphicFramePr>
        <p:xfrm>
          <a:off x="1093668" y="1838025"/>
          <a:ext cx="67500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0005"/>
                <a:gridCol w="1350005"/>
                <a:gridCol w="1350005"/>
                <a:gridCol w="1350005"/>
                <a:gridCol w="1350005"/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8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Interval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8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[0,10]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8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(10, 100]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8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(100, 1k]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8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(1k, ∞]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8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Percentage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8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90.58%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8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7.63%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3415" algn="l"/>
                          <a:tab pos="4857750" algn="l"/>
                        </a:tabLst>
                      </a:pPr>
                      <a:r>
                        <a:rPr lang="en-US" sz="18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1.62%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0.17%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28800" y="1468693"/>
            <a:ext cx="5263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Percentage of the number of </a:t>
            </a:r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lists </a:t>
            </a:r>
            <a:r>
              <a:rPr lang="en-US" dirty="0" smtClean="0">
                <a:latin typeface="Calibri"/>
                <a:cs typeface="Calibri"/>
              </a:rPr>
              <a:t>in </a:t>
            </a:r>
            <a:r>
              <a:rPr lang="en-US" dirty="0">
                <a:latin typeface="Calibri"/>
                <a:cs typeface="Calibri"/>
              </a:rPr>
              <a:t>different intervals</a:t>
            </a:r>
            <a:r>
              <a:rPr lang="en-US" dirty="0" smtClean="0">
                <a:effectLst/>
                <a:latin typeface="Calibri"/>
                <a:cs typeface="Calibri"/>
              </a:rPr>
              <a:t> 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7652" y="2912016"/>
            <a:ext cx="6312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err="1" smtClean="0">
                <a:latin typeface="Calibri"/>
                <a:cs typeface="Calibri"/>
              </a:rPr>
              <a:t>V</a:t>
            </a:r>
            <a:r>
              <a:rPr lang="en-US" sz="2200" i="1" baseline="-25000" dirty="0" err="1" smtClean="0">
                <a:latin typeface="Calibri"/>
                <a:cs typeface="Calibri"/>
              </a:rPr>
              <a:t>l</a:t>
            </a:r>
            <a:r>
              <a:rPr lang="en-US" sz="2200" i="1" baseline="-25000" dirty="0" smtClean="0">
                <a:latin typeface="Calibri"/>
                <a:cs typeface="Calibri"/>
              </a:rPr>
              <a:t> </a:t>
            </a:r>
            <a:r>
              <a:rPr lang="en-US" sz="2200" dirty="0" smtClean="0">
                <a:latin typeface="Calibri"/>
                <a:cs typeface="Calibri"/>
              </a:rPr>
              <a:t>=</a:t>
            </a:r>
            <a:r>
              <a:rPr lang="en-US" sz="2200" i="1" baseline="-25000" dirty="0" smtClean="0">
                <a:latin typeface="Calibri"/>
                <a:cs typeface="Calibri"/>
              </a:rPr>
              <a:t> </a:t>
            </a:r>
            <a:endParaRPr lang="en-US" sz="2200" i="1" dirty="0">
              <a:latin typeface="Calibri"/>
              <a:cs typeface="Calibri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16550"/>
              </p:ext>
            </p:extLst>
          </p:nvPr>
        </p:nvGraphicFramePr>
        <p:xfrm>
          <a:off x="659653" y="4304969"/>
          <a:ext cx="763102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0159"/>
                <a:gridCol w="740869"/>
                <a:gridCol w="1111304"/>
                <a:gridCol w="1005465"/>
                <a:gridCol w="1111304"/>
                <a:gridCol w="1217142"/>
                <a:gridCol w="1234786"/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Interval</a:t>
                      </a:r>
                      <a:endParaRPr lang="en-US" sz="17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[0,10]</a:t>
                      </a:r>
                      <a:endParaRPr lang="en-US" sz="17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(10, 100]</a:t>
                      </a:r>
                      <a:endParaRPr lang="en-US" sz="17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(100, 1k]</a:t>
                      </a:r>
                      <a:endParaRPr lang="en-US" sz="17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(1k, 10k]</a:t>
                      </a:r>
                      <a:endParaRPr lang="en-US" sz="17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9580" algn="ctr"/>
                          <a:tab pos="4857750" algn="l"/>
                        </a:tabLst>
                      </a:pPr>
                      <a:r>
                        <a:rPr lang="en-US" sz="17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	(10k, 100k)</a:t>
                      </a:r>
                      <a:endParaRPr lang="en-US" sz="17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(100k, ∞) </a:t>
                      </a:r>
                      <a:endParaRPr lang="en-US" sz="17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Percentage</a:t>
                      </a:r>
                      <a:endParaRPr lang="en-US" sz="17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4.35%</a:t>
                      </a:r>
                      <a:endParaRPr lang="en-US" sz="17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18.51%</a:t>
                      </a:r>
                      <a:endParaRPr lang="en-US" sz="17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3415" algn="l"/>
                          <a:tab pos="4857750" algn="l"/>
                        </a:tabLst>
                      </a:pPr>
                      <a:r>
                        <a:rPr lang="en-US" sz="17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64.5%</a:t>
                      </a:r>
                      <a:endParaRPr lang="en-US" sz="17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11.4%</a:t>
                      </a:r>
                      <a:endParaRPr lang="en-US" sz="17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1.1%</a:t>
                      </a:r>
                      <a:endParaRPr lang="en-US" sz="17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857750" algn="l"/>
                        </a:tabLst>
                      </a:pPr>
                      <a:r>
                        <a:rPr lang="en-US" sz="17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0.14%</a:t>
                      </a:r>
                      <a:endParaRPr lang="en-US" sz="17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1706670" y="3935403"/>
            <a:ext cx="5872422" cy="1954693"/>
            <a:chOff x="1706670" y="3935403"/>
            <a:chExt cx="5872422" cy="1954693"/>
          </a:xfrm>
        </p:grpSpPr>
        <p:sp>
          <p:nvSpPr>
            <p:cNvPr id="14" name="TextBox 13"/>
            <p:cNvSpPr txBox="1"/>
            <p:nvPr/>
          </p:nvSpPr>
          <p:spPr>
            <a:xfrm>
              <a:off x="1803152" y="3935403"/>
              <a:ext cx="5775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Percentage of the number of </a:t>
              </a:r>
              <a:r>
                <a:rPr lang="en-US" dirty="0" smtClean="0">
                  <a:solidFill>
                    <a:srgbClr val="3366FF"/>
                  </a:solidFill>
                  <a:latin typeface="Calibri"/>
                  <a:cs typeface="Calibri"/>
                </a:rPr>
                <a:t>followers </a:t>
              </a:r>
              <a:r>
                <a:rPr lang="en-US" dirty="0" smtClean="0">
                  <a:latin typeface="Calibri"/>
                  <a:cs typeface="Calibri"/>
                </a:rPr>
                <a:t>in </a:t>
              </a:r>
              <a:r>
                <a:rPr lang="en-US" dirty="0">
                  <a:latin typeface="Calibri"/>
                  <a:cs typeface="Calibri"/>
                </a:rPr>
                <a:t>different intervals</a:t>
              </a:r>
              <a:r>
                <a:rPr lang="en-US" dirty="0" smtClean="0">
                  <a:effectLst/>
                  <a:latin typeface="Calibri"/>
                  <a:cs typeface="Calibri"/>
                </a:rPr>
                <a:t> 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06670" y="5459209"/>
              <a:ext cx="6455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err="1" smtClean="0">
                  <a:latin typeface="Calibri"/>
                  <a:cs typeface="Calibri"/>
                </a:rPr>
                <a:t>V</a:t>
              </a:r>
              <a:r>
                <a:rPr lang="en-US" sz="2200" i="1" baseline="-25000" dirty="0" err="1" smtClean="0">
                  <a:latin typeface="Calibri"/>
                  <a:cs typeface="Calibri"/>
                </a:rPr>
                <a:t>f</a:t>
              </a:r>
              <a:r>
                <a:rPr lang="en-US" sz="2200" i="1" baseline="-25000" dirty="0" smtClean="0">
                  <a:latin typeface="Calibri"/>
                  <a:cs typeface="Calibri"/>
                </a:rPr>
                <a:t> </a:t>
              </a:r>
              <a:r>
                <a:rPr lang="en-US" sz="2200" dirty="0" smtClean="0">
                  <a:latin typeface="Calibri"/>
                  <a:cs typeface="Calibri"/>
                </a:rPr>
                <a:t>=</a:t>
              </a:r>
              <a:r>
                <a:rPr lang="en-US" sz="2200" i="1" baseline="-25000" dirty="0" smtClean="0">
                  <a:latin typeface="Calibri"/>
                  <a:cs typeface="Calibri"/>
                </a:rPr>
                <a:t> </a:t>
              </a:r>
              <a:endParaRPr lang="en-US" sz="2200" i="1" dirty="0">
                <a:latin typeface="Calibri"/>
                <a:cs typeface="Calibri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24145" y="4132027"/>
            <a:ext cx="4450131" cy="1453454"/>
            <a:chOff x="1124145" y="4132027"/>
            <a:chExt cx="4450131" cy="1453454"/>
          </a:xfrm>
        </p:grpSpPr>
        <p:sp>
          <p:nvSpPr>
            <p:cNvPr id="21" name="TextBox 20"/>
            <p:cNvSpPr txBox="1"/>
            <p:nvPr/>
          </p:nvSpPr>
          <p:spPr>
            <a:xfrm>
              <a:off x="1124145" y="4132027"/>
              <a:ext cx="22847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Calibri"/>
                  <a:cs typeface="Calibri"/>
                </a:rPr>
                <a:t>For </a:t>
              </a:r>
              <a:r>
                <a:rPr lang="en-US" sz="2200" dirty="0" err="1" smtClean="0">
                  <a:solidFill>
                    <a:srgbClr val="3366FF"/>
                  </a:solidFill>
                  <a:latin typeface="Calibri"/>
                  <a:cs typeface="Calibri"/>
                </a:rPr>
                <a:t>hashtag</a:t>
              </a:r>
              <a:r>
                <a:rPr lang="en-US" sz="2200" dirty="0" smtClean="0">
                  <a:solidFill>
                    <a:srgbClr val="3366FF"/>
                  </a:solidFill>
                  <a:latin typeface="Calibri"/>
                  <a:cs typeface="Calibri"/>
                </a:rPr>
                <a:t> </a:t>
              </a:r>
              <a:r>
                <a:rPr lang="en-US" sz="2200" dirty="0" smtClean="0">
                  <a:latin typeface="Calibri"/>
                  <a:cs typeface="Calibri"/>
                </a:rPr>
                <a:t>value:</a:t>
              </a:r>
              <a:endParaRPr lang="en-US" sz="2200" dirty="0">
                <a:latin typeface="Calibri"/>
                <a:cs typeface="Calibri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476" y="4899681"/>
              <a:ext cx="23368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71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" y="3222836"/>
            <a:ext cx="17449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 smtClean="0">
                <a:solidFill>
                  <a:schemeClr val="bg1"/>
                </a:solidFill>
              </a:rPr>
              <a:t>CONTENT</a:t>
            </a:r>
            <a:endParaRPr lang="zh-CN" altLang="en-US" sz="220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397863" y="1702477"/>
            <a:ext cx="5868781" cy="4223093"/>
            <a:chOff x="3089174" y="1702477"/>
            <a:chExt cx="5868781" cy="4223093"/>
          </a:xfrm>
        </p:grpSpPr>
        <p:grpSp>
          <p:nvGrpSpPr>
            <p:cNvPr id="2" name="组合 1"/>
            <p:cNvGrpSpPr/>
            <p:nvPr/>
          </p:nvGrpSpPr>
          <p:grpSpPr>
            <a:xfrm>
              <a:off x="3089174" y="1702477"/>
              <a:ext cx="5868781" cy="3508068"/>
              <a:chOff x="3089174" y="1702477"/>
              <a:chExt cx="5868781" cy="350806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3089174" y="1702477"/>
                <a:ext cx="479030" cy="3438708"/>
                <a:chOff x="3089174" y="1702477"/>
                <a:chExt cx="479030" cy="3438708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3089177" y="1702477"/>
                  <a:ext cx="479027" cy="479027"/>
                </a:xfrm>
                <a:prstGeom prst="ellipse">
                  <a:avLst/>
                </a:prstGeom>
                <a:solidFill>
                  <a:srgbClr val="F88D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 smtClean="0"/>
                    <a:t>1</a:t>
                  </a:r>
                  <a:endParaRPr lang="zh-CN" altLang="en-US" dirty="0"/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3089176" y="2442397"/>
                  <a:ext cx="479027" cy="479027"/>
                </a:xfrm>
                <a:prstGeom prst="ellipse">
                  <a:avLst/>
                </a:prstGeom>
                <a:solidFill>
                  <a:srgbClr val="FCA3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 smtClean="0"/>
                    <a:t>2</a:t>
                  </a:r>
                  <a:endParaRPr lang="zh-CN" altLang="en-US" dirty="0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3089175" y="3182317"/>
                  <a:ext cx="479027" cy="479027"/>
                </a:xfrm>
                <a:prstGeom prst="ellipse">
                  <a:avLst/>
                </a:prstGeom>
                <a:solidFill>
                  <a:srgbClr val="FBC9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 smtClean="0"/>
                    <a:t>3</a:t>
                  </a:r>
                  <a:endParaRPr lang="zh-CN" altLang="en-US" dirty="0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3089175" y="3922237"/>
                  <a:ext cx="479027" cy="479027"/>
                </a:xfrm>
                <a:prstGeom prst="ellipse">
                  <a:avLst/>
                </a:prstGeom>
                <a:solidFill>
                  <a:srgbClr val="3194C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 smtClean="0"/>
                    <a:t>4</a:t>
                  </a:r>
                  <a:endParaRPr lang="zh-CN" altLang="en-US" dirty="0"/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3089174" y="4662158"/>
                  <a:ext cx="479027" cy="479027"/>
                </a:xfrm>
                <a:prstGeom prst="ellipse">
                  <a:avLst/>
                </a:prstGeom>
                <a:solidFill>
                  <a:srgbClr val="87B3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 smtClean="0"/>
                    <a:t>5</a:t>
                  </a:r>
                  <a:endParaRPr lang="zh-CN" altLang="en-US" dirty="0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4202884" y="1727644"/>
                <a:ext cx="32213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alibri"/>
                    <a:cs typeface="Calibri"/>
                  </a:rPr>
                  <a:t>Introduction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4202882" y="2467564"/>
                <a:ext cx="4755073" cy="1040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spcBef>
                    <a:spcPct val="20000"/>
                  </a:spcBef>
                </a:pPr>
                <a:r>
                  <a:rPr lang="en-US" sz="2800" dirty="0">
                    <a:solidFill>
                      <a:prstClr val="black"/>
                    </a:solidFill>
                    <a:latin typeface="Calibri"/>
                    <a:cs typeface="Calibri"/>
                  </a:rPr>
                  <a:t>Background and </a:t>
                </a:r>
                <a:r>
                  <a:rPr lang="en-US" sz="2800" dirty="0">
                    <a:latin typeface="Calibri"/>
                    <a:cs typeface="Calibri"/>
                  </a:rPr>
                  <a:t>Related Work </a:t>
                </a:r>
              </a:p>
              <a:p>
                <a:pPr lvl="0" defTabSz="914400">
                  <a:spcBef>
                    <a:spcPct val="20000"/>
                  </a:spcBef>
                </a:pPr>
                <a:endParaRPr lang="en-US" sz="2800" dirty="0">
                  <a:solidFill>
                    <a:prstClr val="black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4202882" y="3207484"/>
                <a:ext cx="32213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Calibri"/>
                    <a:cs typeface="Calibri"/>
                  </a:rPr>
                  <a:t>Motivation</a:t>
                </a:r>
                <a:endParaRPr lang="en-US" sz="2800" dirty="0">
                  <a:latin typeface="Calibri"/>
                  <a:cs typeface="Calibri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4202881" y="3947404"/>
                <a:ext cx="43020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spcBef>
                    <a:spcPct val="20000"/>
                  </a:spcBef>
                </a:pPr>
                <a:r>
                  <a:rPr lang="en-US" sz="2800" dirty="0">
                    <a:solidFill>
                      <a:prstClr val="black"/>
                    </a:solidFill>
                    <a:latin typeface="Calibri"/>
                    <a:cs typeface="Calibri"/>
                  </a:rPr>
                  <a:t>Design and Implementation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4202880" y="4687325"/>
                <a:ext cx="41895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spcBef>
                    <a:spcPct val="20000"/>
                  </a:spcBef>
                </a:pPr>
                <a:r>
                  <a:rPr lang="en-US" sz="2800" dirty="0">
                    <a:solidFill>
                      <a:prstClr val="black"/>
                    </a:solidFill>
                    <a:latin typeface="Calibri"/>
                    <a:cs typeface="Calibri"/>
                  </a:rPr>
                  <a:t>Performance Evaluation</a:t>
                </a:r>
              </a:p>
            </p:txBody>
          </p:sp>
        </p:grpSp>
        <p:sp>
          <p:nvSpPr>
            <p:cNvPr id="24" name="椭圆 16"/>
            <p:cNvSpPr/>
            <p:nvPr/>
          </p:nvSpPr>
          <p:spPr>
            <a:xfrm>
              <a:off x="3096881" y="5377183"/>
              <a:ext cx="479027" cy="479027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25" name="文本框 22"/>
            <p:cNvSpPr txBox="1"/>
            <p:nvPr/>
          </p:nvSpPr>
          <p:spPr>
            <a:xfrm>
              <a:off x="4210587" y="5402350"/>
              <a:ext cx="47473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spcBef>
                  <a:spcPct val="20000"/>
                </a:spcBef>
              </a:pPr>
              <a:r>
                <a:rPr lang="en-US" sz="2800" dirty="0" smtClean="0">
                  <a:solidFill>
                    <a:prstClr val="black"/>
                  </a:solidFill>
                  <a:latin typeface="Calibri"/>
                  <a:cs typeface="Calibri"/>
                </a:rPr>
                <a:t>Conclusion and Future Work</a:t>
              </a:r>
              <a:endParaRPr lang="en-US" sz="2800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8" name="Footer Placeholder 3"/>
          <p:cNvSpPr txBox="1">
            <a:spLocks/>
          </p:cNvSpPr>
          <p:nvPr/>
        </p:nvSpPr>
        <p:spPr>
          <a:xfrm>
            <a:off x="3152808" y="6356350"/>
            <a:ext cx="2847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latin typeface="Arial"/>
                <a:cs typeface="Arial"/>
              </a:rPr>
              <a:t>MS Thesis Defense of Li Wang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8495047" y="638850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1ABD47-5A43-B440-AB5B-03BBAF1DB8FB}" type="slidenum">
              <a:rPr lang="en-US" sz="1200" smtClean="0"/>
              <a:pPr/>
              <a:t>2</a:t>
            </a:fld>
            <a:endParaRPr lang="en-US" sz="1200"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457200" y="482250"/>
            <a:ext cx="8229600" cy="91627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sz="4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28697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 Influence Score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202270"/>
              </p:ext>
            </p:extLst>
          </p:nvPr>
        </p:nvGraphicFramePr>
        <p:xfrm>
          <a:off x="457200" y="1968914"/>
          <a:ext cx="822959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cs typeface="Calibri"/>
                        </a:rPr>
                        <a:t>Field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libri"/>
                          <a:cs typeface="Calibri"/>
                        </a:rPr>
                        <a:t>Hashtag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  <a:cs typeface="Calibri"/>
                        </a:rPr>
                        <a:t>Retweet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  <a:cs typeface="Calibri"/>
                        </a:rPr>
                        <a:t>Status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  <a:cs typeface="Calibri"/>
                        </a:rPr>
                        <a:t>Follower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  <a:cs typeface="Calibri"/>
                        </a:rPr>
                        <a:t>Friend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  <a:cs typeface="Calibri"/>
                        </a:rPr>
                        <a:t>List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  <a:cs typeface="Calibri"/>
                        </a:rPr>
                        <a:t>Weight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cs typeface="Calibri"/>
                        </a:rPr>
                        <a:t>0.1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cs typeface="Calibri"/>
                        </a:rPr>
                        <a:t>0.05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cs typeface="Calibri"/>
                        </a:rPr>
                        <a:t>0.2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cs typeface="Calibri"/>
                        </a:rPr>
                        <a:t>0.25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cs typeface="Calibri"/>
                        </a:rPr>
                        <a:t>0.25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cs typeface="Calibri"/>
                        </a:rPr>
                        <a:t>0.15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93928" y="1556898"/>
            <a:ext cx="214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Weight for each field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3067668"/>
            <a:ext cx="12339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alibri"/>
                <a:cs typeface="Calibri"/>
              </a:rPr>
              <a:t>Example:</a:t>
            </a:r>
            <a:endParaRPr lang="en-US" sz="2200" dirty="0">
              <a:latin typeface="Calibri"/>
              <a:cs typeface="Calibri"/>
            </a:endParaRP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3457786"/>
              </p:ext>
            </p:extLst>
          </p:nvPr>
        </p:nvGraphicFramePr>
        <p:xfrm>
          <a:off x="1051002" y="3609636"/>
          <a:ext cx="6955703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77418"/>
                <a:gridCol w="1175657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libri"/>
                          <a:cs typeface="Calibri"/>
                        </a:rPr>
                        <a:t>Hashtag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libri"/>
                          <a:cs typeface="Calibri"/>
                        </a:rPr>
                        <a:t>Retweet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cs typeface="Calibri"/>
                        </a:rPr>
                        <a:t>Status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cs typeface="Calibri"/>
                        </a:rPr>
                        <a:t>Follower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cs typeface="Calibri"/>
                        </a:rPr>
                        <a:t>Friend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/>
                          <a:cs typeface="Calibri"/>
                        </a:rPr>
                        <a:t>List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cs typeface="Calibri"/>
                        </a:rPr>
                        <a:t>2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cs typeface="Calibri"/>
                        </a:rPr>
                        <a:t>3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cs typeface="Calibri"/>
                        </a:rPr>
                        <a:t>41451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cs typeface="Calibri"/>
                        </a:rPr>
                        <a:t>947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cs typeface="Calibri"/>
                        </a:rPr>
                        <a:t>633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cs typeface="Calibri"/>
                        </a:rPr>
                        <a:t>6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49742" y="4657265"/>
            <a:ext cx="125018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alibri"/>
                <a:cs typeface="Calibri"/>
              </a:rPr>
              <a:t>V</a:t>
            </a:r>
            <a:r>
              <a:rPr lang="en-US" baseline="-25000" dirty="0" err="1" smtClean="0">
                <a:latin typeface="Calibri"/>
                <a:cs typeface="Calibri"/>
              </a:rPr>
              <a:t>h</a:t>
            </a:r>
            <a:r>
              <a:rPr lang="en-US" dirty="0" smtClean="0">
                <a:latin typeface="Calibri"/>
                <a:cs typeface="Calibri"/>
              </a:rPr>
              <a:t> = 50   </a:t>
            </a:r>
          </a:p>
          <a:p>
            <a:r>
              <a:rPr lang="en-US" dirty="0" err="1" smtClean="0">
                <a:latin typeface="Calibri"/>
                <a:cs typeface="Calibri"/>
              </a:rPr>
              <a:t>V</a:t>
            </a:r>
            <a:r>
              <a:rPr lang="en-US" baseline="-25000" dirty="0" err="1" smtClean="0">
                <a:latin typeface="Calibri"/>
                <a:cs typeface="Calibri"/>
              </a:rPr>
              <a:t>r</a:t>
            </a:r>
            <a:r>
              <a:rPr lang="en-US" dirty="0" smtClean="0">
                <a:latin typeface="Calibri"/>
                <a:cs typeface="Calibri"/>
              </a:rPr>
              <a:t> = 27.64</a:t>
            </a:r>
          </a:p>
          <a:p>
            <a:r>
              <a:rPr lang="en-US" dirty="0" err="1" smtClean="0">
                <a:latin typeface="Calibri"/>
                <a:cs typeface="Calibri"/>
              </a:rPr>
              <a:t>V</a:t>
            </a:r>
            <a:r>
              <a:rPr lang="en-US" baseline="-25000" dirty="0" err="1" smtClean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 = 80</a:t>
            </a:r>
          </a:p>
          <a:p>
            <a:r>
              <a:rPr lang="en-US" dirty="0" err="1" smtClean="0">
                <a:latin typeface="Calibri"/>
                <a:cs typeface="Calibri"/>
              </a:rPr>
              <a:t>V</a:t>
            </a:r>
            <a:r>
              <a:rPr lang="en-US" baseline="-25000" dirty="0" err="1" smtClean="0">
                <a:latin typeface="Calibri"/>
                <a:cs typeface="Calibri"/>
              </a:rPr>
              <a:t>f</a:t>
            </a:r>
            <a:r>
              <a:rPr lang="en-US" dirty="0" smtClean="0">
                <a:latin typeface="Calibri"/>
                <a:cs typeface="Calibri"/>
              </a:rPr>
              <a:t> = 83.94</a:t>
            </a:r>
          </a:p>
          <a:p>
            <a:r>
              <a:rPr lang="en-US" dirty="0" err="1" smtClean="0">
                <a:latin typeface="Calibri"/>
                <a:cs typeface="Calibri"/>
              </a:rPr>
              <a:t>V</a:t>
            </a:r>
            <a:r>
              <a:rPr lang="en-US" baseline="-25000" dirty="0" err="1" smtClean="0">
                <a:latin typeface="Calibri"/>
                <a:cs typeface="Calibri"/>
              </a:rPr>
              <a:t>d</a:t>
            </a:r>
            <a:r>
              <a:rPr lang="en-US" dirty="0" smtClean="0">
                <a:latin typeface="Calibri"/>
                <a:cs typeface="Calibri"/>
              </a:rPr>
              <a:t> = 64.03</a:t>
            </a:r>
          </a:p>
          <a:p>
            <a:r>
              <a:rPr lang="en-US" dirty="0" err="1" smtClean="0">
                <a:latin typeface="Calibri"/>
                <a:cs typeface="Calibri"/>
              </a:rPr>
              <a:t>V</a:t>
            </a:r>
            <a:r>
              <a:rPr lang="en-US" baseline="-25000" dirty="0" err="1" smtClean="0">
                <a:latin typeface="Calibri"/>
                <a:cs typeface="Calibri"/>
              </a:rPr>
              <a:t>l</a:t>
            </a:r>
            <a:r>
              <a:rPr lang="en-US" dirty="0" smtClean="0">
                <a:latin typeface="Calibri"/>
                <a:cs typeface="Calibri"/>
              </a:rPr>
              <a:t> = 54.35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63846" y="5274702"/>
            <a:ext cx="663255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 smtClean="0">
                <a:latin typeface="Calibri"/>
                <a:cs typeface="Calibri"/>
              </a:rPr>
              <a:t>Influence(E) = </a:t>
            </a:r>
            <a:r>
              <a:rPr lang="en-US" sz="2100" dirty="0" smtClean="0">
                <a:latin typeface="Calibri"/>
                <a:cs typeface="Calibri"/>
              </a:rPr>
              <a:t>50*0.1 + 27.64*0.05 + 80*0.2</a:t>
            </a:r>
          </a:p>
          <a:p>
            <a:r>
              <a:rPr lang="en-US" sz="2100" dirty="0">
                <a:latin typeface="Calibri"/>
                <a:cs typeface="Calibri"/>
              </a:rPr>
              <a:t> </a:t>
            </a:r>
            <a:r>
              <a:rPr lang="en-US" sz="2100" dirty="0" smtClean="0">
                <a:latin typeface="Calibri"/>
                <a:cs typeface="Calibri"/>
              </a:rPr>
              <a:t>                              + 83.94*0.25 + 64.03*0.25 + 54.35*0.15</a:t>
            </a:r>
          </a:p>
          <a:p>
            <a:r>
              <a:rPr lang="en-US" sz="2100" dirty="0">
                <a:latin typeface="Calibri"/>
                <a:cs typeface="Calibri"/>
              </a:rPr>
              <a:t> </a:t>
            </a:r>
            <a:r>
              <a:rPr lang="en-US" sz="2100" dirty="0" smtClean="0">
                <a:latin typeface="Calibri"/>
                <a:cs typeface="Calibri"/>
              </a:rPr>
              <a:t>                     = </a:t>
            </a:r>
            <a:r>
              <a:rPr lang="en-US" sz="2100" dirty="0" smtClean="0">
                <a:solidFill>
                  <a:srgbClr val="3366FF"/>
                </a:solidFill>
                <a:latin typeface="Calibri"/>
                <a:cs typeface="Calibri"/>
              </a:rPr>
              <a:t>67.53</a:t>
            </a:r>
            <a:endParaRPr lang="en-US" sz="2100" dirty="0">
              <a:solidFill>
                <a:srgbClr val="3366FF"/>
              </a:solidFill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04727" y="4551420"/>
            <a:ext cx="419825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Step1: Calculate the value for each field</a:t>
            </a:r>
          </a:p>
          <a:p>
            <a:r>
              <a:rPr lang="en-US" dirty="0" smtClean="0">
                <a:latin typeface="Calibri"/>
                <a:cs typeface="Calibri"/>
              </a:rPr>
              <a:t>Step2: Sum up the weighted values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54150" y="4481840"/>
            <a:ext cx="514915" cy="51699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1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86151" y="4879495"/>
            <a:ext cx="514915" cy="51699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04727" y="4551420"/>
            <a:ext cx="3927918" cy="64633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93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4" grpId="0" animBg="1"/>
      <p:bldP spid="15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CTC: Classification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Workflow</a:t>
            </a:r>
            <a:endParaRPr lang="en-US" dirty="0"/>
          </a:p>
        </p:txBody>
      </p:sp>
      <p:sp>
        <p:nvSpPr>
          <p:cNvPr id="64" name="Cloud 63"/>
          <p:cNvSpPr/>
          <p:nvPr/>
        </p:nvSpPr>
        <p:spPr>
          <a:xfrm>
            <a:off x="239224" y="3401773"/>
            <a:ext cx="1417754" cy="987071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Twitter</a:t>
            </a:r>
            <a:r>
              <a:rPr lang="zh-CN" altLang="en-US" dirty="0" smtClean="0">
                <a:latin typeface="Calibri"/>
                <a:cs typeface="Calibri"/>
              </a:rPr>
              <a:t> </a:t>
            </a:r>
            <a:r>
              <a:rPr lang="en-US" altLang="zh-CN" dirty="0" smtClean="0">
                <a:latin typeface="Calibri"/>
                <a:cs typeface="Calibri"/>
              </a:rPr>
              <a:t>Restful</a:t>
            </a:r>
            <a:r>
              <a:rPr lang="zh-CN" altLang="en-US" dirty="0" smtClean="0">
                <a:latin typeface="Calibri"/>
                <a:cs typeface="Calibri"/>
              </a:rPr>
              <a:t> </a:t>
            </a:r>
            <a:r>
              <a:rPr lang="en-US" altLang="zh-CN" dirty="0" smtClean="0">
                <a:latin typeface="Calibri"/>
                <a:cs typeface="Calibri"/>
              </a:rPr>
              <a:t>API</a:t>
            </a:r>
            <a:endParaRPr lang="en-US" dirty="0">
              <a:latin typeface="Calibri"/>
              <a:cs typeface="Calibri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45073" y="1560724"/>
            <a:ext cx="8760180" cy="4479493"/>
            <a:chOff x="217690" y="1777151"/>
            <a:chExt cx="9051467" cy="4759117"/>
          </a:xfrm>
        </p:grpSpPr>
        <p:grpSp>
          <p:nvGrpSpPr>
            <p:cNvPr id="47" name="Group 46"/>
            <p:cNvGrpSpPr/>
            <p:nvPr/>
          </p:nvGrpSpPr>
          <p:grpSpPr>
            <a:xfrm>
              <a:off x="217690" y="1777151"/>
              <a:ext cx="9051467" cy="4757441"/>
              <a:chOff x="337838" y="1777151"/>
              <a:chExt cx="9051467" cy="4757441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337838" y="1777151"/>
                <a:ext cx="9051467" cy="4588330"/>
                <a:chOff x="337838" y="1777151"/>
                <a:chExt cx="9051467" cy="4588330"/>
              </a:xfrm>
            </p:grpSpPr>
            <p:pic>
              <p:nvPicPr>
                <p:cNvPr id="11" name="Picture 10" descr="CRM_Graphic_MODEL_ICON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0451" y="4837909"/>
                  <a:ext cx="1527573" cy="1527572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82411" y="5081234"/>
                  <a:ext cx="1006894" cy="1061338"/>
                </a:xfrm>
                <a:prstGeom prst="rect">
                  <a:avLst/>
                </a:prstGeom>
              </p:spPr>
            </p:pic>
            <p:grpSp>
              <p:nvGrpSpPr>
                <p:cNvPr id="41" name="Group 40"/>
                <p:cNvGrpSpPr/>
                <p:nvPr/>
              </p:nvGrpSpPr>
              <p:grpSpPr>
                <a:xfrm>
                  <a:off x="337838" y="1777151"/>
                  <a:ext cx="8044573" cy="4270262"/>
                  <a:chOff x="337838" y="1777151"/>
                  <a:chExt cx="8044573" cy="4270262"/>
                </a:xfrm>
              </p:grpSpPr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406344" y="1777151"/>
                    <a:ext cx="7162880" cy="2221383"/>
                    <a:chOff x="693652" y="1777151"/>
                    <a:chExt cx="6861626" cy="2029427"/>
                  </a:xfrm>
                </p:grpSpPr>
                <p:sp>
                  <p:nvSpPr>
                    <p:cNvPr id="5" name="Rectangle 4"/>
                    <p:cNvSpPr/>
                    <p:nvPr/>
                  </p:nvSpPr>
                  <p:spPr>
                    <a:xfrm>
                      <a:off x="2402928" y="2168675"/>
                      <a:ext cx="1549732" cy="1220666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4"/>
                    </a:lnRef>
                    <a:fillRef idx="1">
                      <a:schemeClr val="lt1"/>
                    </a:fillRef>
                    <a:effectRef idx="0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Clinical Tweets</a:t>
                      </a:r>
                    </a:p>
                    <a:p>
                      <a:pPr algn="ctr"/>
                      <a:endParaRPr lang="en-US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7" name="Rectangle 6"/>
                    <p:cNvSpPr/>
                    <p:nvPr/>
                  </p:nvSpPr>
                  <p:spPr>
                    <a:xfrm>
                      <a:off x="2505875" y="2546762"/>
                      <a:ext cx="1414555" cy="381732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5"/>
                    </a:lnRef>
                    <a:fillRef idx="1">
                      <a:schemeClr val="lt1"/>
                    </a:fillRef>
                    <a:effectRef idx="0">
                      <a:schemeClr val="accent5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SNOMED</a:t>
                      </a:r>
                      <a:r>
                        <a:rPr lang="zh-CN" altLang="en-US" sz="1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CT</a:t>
                      </a: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8" name="Rectangle 7"/>
                    <p:cNvSpPr/>
                    <p:nvPr/>
                  </p:nvSpPr>
                  <p:spPr>
                    <a:xfrm>
                      <a:off x="2505875" y="2962199"/>
                      <a:ext cx="1414555" cy="352682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5"/>
                    </a:lnRef>
                    <a:fillRef idx="1">
                      <a:schemeClr val="lt1"/>
                    </a:fillRef>
                    <a:effectRef idx="0">
                      <a:schemeClr val="accent5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  <a:cs typeface="Calibri"/>
                        </a:rPr>
                        <a:t>Tweet</a:t>
                      </a:r>
                      <a:r>
                        <a:rPr lang="en-US" sz="19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9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9" name="Rectangle 8"/>
                    <p:cNvSpPr/>
                    <p:nvPr/>
                  </p:nvSpPr>
                  <p:spPr>
                    <a:xfrm>
                      <a:off x="4704814" y="1783483"/>
                      <a:ext cx="1084669" cy="67631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4"/>
                    </a:lnRef>
                    <a:fillRef idx="1">
                      <a:schemeClr val="lt1"/>
                    </a:fillRef>
                    <a:effectRef idx="0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Training</a:t>
                      </a:r>
                      <a:r>
                        <a:rPr lang="zh-CN" altLang="en-US" sz="200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2000" dirty="0" smtClean="0">
                          <a:latin typeface="Calibri"/>
                          <a:cs typeface="Calibri"/>
                        </a:rPr>
                        <a:t>Dataset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4704814" y="3130263"/>
                      <a:ext cx="1084669" cy="67631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4"/>
                    </a:lnRef>
                    <a:fillRef idx="1">
                      <a:schemeClr val="lt1"/>
                    </a:fillRef>
                    <a:effectRef idx="0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Testing</a:t>
                      </a:r>
                      <a:r>
                        <a:rPr lang="zh-CN" altLang="en-US" sz="200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2000" dirty="0" smtClean="0">
                          <a:latin typeface="Calibri"/>
                          <a:cs typeface="Calibri"/>
                        </a:rPr>
                        <a:t>Dataset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12" name="Rectangle 11"/>
                    <p:cNvSpPr/>
                    <p:nvPr/>
                  </p:nvSpPr>
                  <p:spPr>
                    <a:xfrm>
                      <a:off x="6470609" y="3130263"/>
                      <a:ext cx="1084669" cy="67631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4"/>
                    </a:lnRef>
                    <a:fillRef idx="1">
                      <a:schemeClr val="lt1"/>
                    </a:fillRef>
                    <a:effectRef idx="0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Model</a:t>
                      </a:r>
                      <a:r>
                        <a:rPr lang="zh-CN" altLang="en-US" sz="200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2000" dirty="0" smtClean="0">
                          <a:latin typeface="Calibri"/>
                          <a:cs typeface="Calibri"/>
                        </a:rPr>
                        <a:t>Testing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6470609" y="1777151"/>
                      <a:ext cx="1084669" cy="67631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4"/>
                    </a:lnRef>
                    <a:fillRef idx="1">
                      <a:schemeClr val="lt1"/>
                    </a:fillRef>
                    <a:effectRef idx="0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Model</a:t>
                      </a:r>
                      <a:r>
                        <a:rPr lang="zh-CN" altLang="en-US" sz="200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2000" dirty="0" smtClean="0">
                          <a:latin typeface="Calibri"/>
                          <a:cs typeface="Calibri"/>
                        </a:rPr>
                        <a:t>Training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693652" y="2442637"/>
                      <a:ext cx="1084669" cy="67631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4"/>
                    </a:lnRef>
                    <a:fillRef idx="1">
                      <a:schemeClr val="lt1"/>
                    </a:fillRef>
                    <a:effectRef idx="0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Raw</a:t>
                      </a:r>
                      <a:r>
                        <a:rPr lang="zh-CN" altLang="en-US" sz="200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2000" dirty="0" smtClean="0">
                          <a:latin typeface="Calibri"/>
                          <a:cs typeface="Calibri"/>
                        </a:rPr>
                        <a:t>Data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p:txBody>
                </p:sp>
              </p:grpSp>
              <p:pic>
                <p:nvPicPr>
                  <p:cNvPr id="15" name="Picture 14" descr="tweet.jpg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7838" y="5220661"/>
                    <a:ext cx="1241226" cy="826752"/>
                  </a:xfrm>
                  <a:prstGeom prst="rect">
                    <a:avLst/>
                  </a:prstGeom>
                </p:spPr>
              </p:pic>
              <p:cxnSp>
                <p:nvCxnSpPr>
                  <p:cNvPr id="19" name="Straight Arrow Connector 18"/>
                  <p:cNvCxnSpPr>
                    <a:endCxn id="5" idx="1"/>
                  </p:cNvCxnSpPr>
                  <p:nvPr/>
                </p:nvCxnSpPr>
                <p:spPr>
                  <a:xfrm flipV="1">
                    <a:off x="1579064" y="2873770"/>
                    <a:ext cx="611600" cy="3912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Arrow Connector 19"/>
                  <p:cNvCxnSpPr>
                    <a:endCxn id="9" idx="1"/>
                  </p:cNvCxnSpPr>
                  <p:nvPr/>
                </p:nvCxnSpPr>
                <p:spPr>
                  <a:xfrm flipV="1">
                    <a:off x="3808436" y="2154225"/>
                    <a:ext cx="785176" cy="723457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Arrow Connector 21"/>
                  <p:cNvCxnSpPr>
                    <a:stCxn id="5" idx="3"/>
                    <a:endCxn id="10" idx="1"/>
                  </p:cNvCxnSpPr>
                  <p:nvPr/>
                </p:nvCxnSpPr>
                <p:spPr>
                  <a:xfrm>
                    <a:off x="3808436" y="2873770"/>
                    <a:ext cx="785176" cy="754622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Arrow Connector 25"/>
                  <p:cNvCxnSpPr>
                    <a:stCxn id="9" idx="3"/>
                    <a:endCxn id="13" idx="1"/>
                  </p:cNvCxnSpPr>
                  <p:nvPr/>
                </p:nvCxnSpPr>
                <p:spPr>
                  <a:xfrm flipV="1">
                    <a:off x="5725903" y="2147294"/>
                    <a:ext cx="711030" cy="6931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/>
                  <p:cNvCxnSpPr/>
                  <p:nvPr/>
                </p:nvCxnSpPr>
                <p:spPr>
                  <a:xfrm flipV="1">
                    <a:off x="5725903" y="3621461"/>
                    <a:ext cx="711030" cy="6931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Down Arrow 29"/>
                  <p:cNvSpPr/>
                  <p:nvPr/>
                </p:nvSpPr>
                <p:spPr>
                  <a:xfrm>
                    <a:off x="6711031" y="2620403"/>
                    <a:ext cx="583571" cy="533984"/>
                  </a:xfrm>
                  <a:prstGeom prst="down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cxnSp>
                <p:nvCxnSpPr>
                  <p:cNvPr id="32" name="Straight Arrow Connector 31"/>
                  <p:cNvCxnSpPr/>
                  <p:nvPr/>
                </p:nvCxnSpPr>
                <p:spPr>
                  <a:xfrm>
                    <a:off x="1579064" y="5597577"/>
                    <a:ext cx="4857869" cy="4117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Arrow Connector 37"/>
                  <p:cNvCxnSpPr/>
                  <p:nvPr/>
                </p:nvCxnSpPr>
                <p:spPr>
                  <a:xfrm>
                    <a:off x="7569224" y="5597577"/>
                    <a:ext cx="813187" cy="1432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3" name="TextBox 42"/>
              <p:cNvSpPr txBox="1"/>
              <p:nvPr/>
            </p:nvSpPr>
            <p:spPr>
              <a:xfrm>
                <a:off x="6196121" y="6142205"/>
                <a:ext cx="1647723" cy="392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alibri"/>
                    <a:cs typeface="Calibri"/>
                  </a:rPr>
                  <a:t>Trained</a:t>
                </a:r>
                <a:r>
                  <a:rPr lang="zh-CN" altLang="en-US" dirty="0" smtClean="0">
                    <a:latin typeface="Calibri"/>
                    <a:cs typeface="Calibri"/>
                  </a:rPr>
                  <a:t> </a:t>
                </a:r>
                <a:r>
                  <a:rPr lang="en-US" altLang="zh-CN" dirty="0" smtClean="0">
                    <a:latin typeface="Calibri"/>
                    <a:cs typeface="Calibri"/>
                  </a:rPr>
                  <a:t>Model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44" name="Down Arrow 43"/>
              <p:cNvSpPr/>
              <p:nvPr/>
            </p:nvSpPr>
            <p:spPr>
              <a:xfrm>
                <a:off x="6711031" y="4232143"/>
                <a:ext cx="583571" cy="605766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79796" y="6055934"/>
                <a:ext cx="1447979" cy="392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alibri"/>
                    <a:cs typeface="Calibri"/>
                  </a:rPr>
                  <a:t>Input</a:t>
                </a:r>
                <a:r>
                  <a:rPr lang="zh-CN" altLang="en-US" dirty="0" smtClean="0">
                    <a:latin typeface="Calibri"/>
                    <a:cs typeface="Calibri"/>
                  </a:rPr>
                  <a:t> </a:t>
                </a:r>
                <a:r>
                  <a:rPr lang="en-US" altLang="zh-CN" dirty="0" smtClean="0">
                    <a:latin typeface="Calibri"/>
                    <a:cs typeface="Calibri"/>
                  </a:rPr>
                  <a:t>Data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8280534" y="6143881"/>
              <a:ext cx="896560" cy="392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Output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sp>
        <p:nvSpPr>
          <p:cNvPr id="50" name="Oval 49"/>
          <p:cNvSpPr/>
          <p:nvPr/>
        </p:nvSpPr>
        <p:spPr>
          <a:xfrm>
            <a:off x="7491853" y="1276588"/>
            <a:ext cx="514915" cy="51699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1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7491853" y="2592910"/>
            <a:ext cx="514915" cy="51699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2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7462251" y="4402915"/>
            <a:ext cx="514915" cy="51699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65" name="Straight Arrow Connector 64"/>
          <p:cNvCxnSpPr>
            <a:stCxn id="64" idx="3"/>
            <a:endCxn id="14" idx="2"/>
          </p:cNvCxnSpPr>
          <p:nvPr/>
        </p:nvCxnSpPr>
        <p:spPr>
          <a:xfrm flipV="1">
            <a:off x="948101" y="2943145"/>
            <a:ext cx="11199" cy="5150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4" idx="1"/>
            <a:endCxn id="15" idx="0"/>
          </p:cNvCxnSpPr>
          <p:nvPr/>
        </p:nvCxnSpPr>
        <p:spPr>
          <a:xfrm flipH="1">
            <a:off x="945714" y="4387793"/>
            <a:ext cx="2387" cy="4141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MS Thesis Defense of Li Wang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>
                <a:latin typeface="Calibri"/>
                <a:cs typeface="Calibri"/>
              </a:rPr>
              <a:t>21</a:t>
            </a:fld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61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0" animBg="1"/>
      <p:bldP spid="5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Training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6892" y="4974808"/>
            <a:ext cx="818990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600" dirty="0" smtClean="0">
                <a:latin typeface="Calibri"/>
                <a:cs typeface="Calibri"/>
              </a:rPr>
              <a:t>Training dataset: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2200" dirty="0" smtClean="0">
                <a:latin typeface="Calibri"/>
                <a:cs typeface="Calibri"/>
              </a:rPr>
              <a:t>6 categories has been defined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2200" dirty="0" smtClean="0">
                <a:latin typeface="Calibri"/>
                <a:cs typeface="Calibri"/>
              </a:rPr>
              <a:t>Category followed by tweet content, separated by tab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2200" dirty="0" smtClean="0">
                <a:latin typeface="Calibri"/>
                <a:cs typeface="Calibri"/>
              </a:rPr>
              <a:t>Build the model using training dataset</a:t>
            </a:r>
            <a:endParaRPr lang="en-US" sz="2200" dirty="0">
              <a:latin typeface="Calibri"/>
              <a:cs typeface="Calibri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605975"/>
              </p:ext>
            </p:extLst>
          </p:nvPr>
        </p:nvGraphicFramePr>
        <p:xfrm>
          <a:off x="496892" y="2112111"/>
          <a:ext cx="822960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4925"/>
                <a:gridCol w="63846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Calibri"/>
                          <a:cs typeface="Calibri"/>
                        </a:rPr>
                        <a:t>Category</a:t>
                      </a:r>
                      <a:endParaRPr lang="en-US" sz="22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Calibri"/>
                          <a:cs typeface="Calibri"/>
                        </a:rPr>
                        <a:t>Tweet</a:t>
                      </a:r>
                      <a:r>
                        <a:rPr lang="en-US" sz="2200" baseline="0" dirty="0" smtClean="0">
                          <a:latin typeface="Calibri"/>
                          <a:cs typeface="Calibri"/>
                        </a:rPr>
                        <a:t> Content</a:t>
                      </a:r>
                      <a:endParaRPr lang="en-US" sz="22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Calibri"/>
                          <a:cs typeface="Calibri"/>
                        </a:rPr>
                        <a:t>stomach</a:t>
                      </a:r>
                    </a:p>
                    <a:p>
                      <a:pPr algn="ctr"/>
                      <a:r>
                        <a:rPr lang="en-US" sz="2200" dirty="0" smtClean="0">
                          <a:latin typeface="Calibri"/>
                          <a:cs typeface="Calibri"/>
                        </a:rPr>
                        <a:t>kidney</a:t>
                      </a:r>
                    </a:p>
                    <a:p>
                      <a:pPr algn="ctr"/>
                      <a:r>
                        <a:rPr lang="en-US" sz="2200" dirty="0" smtClean="0">
                          <a:latin typeface="Calibri"/>
                          <a:cs typeface="Calibri"/>
                        </a:rPr>
                        <a:t>heart</a:t>
                      </a:r>
                    </a:p>
                    <a:p>
                      <a:pPr algn="ctr"/>
                      <a:r>
                        <a:rPr lang="en-US" sz="2200" dirty="0" smtClean="0">
                          <a:latin typeface="Calibri"/>
                          <a:cs typeface="Calibri"/>
                        </a:rPr>
                        <a:t>colon</a:t>
                      </a:r>
                    </a:p>
                    <a:p>
                      <a:pPr algn="ctr"/>
                      <a:r>
                        <a:rPr lang="en-US" sz="2200" dirty="0" smtClean="0">
                          <a:latin typeface="Calibri"/>
                          <a:cs typeface="Calibri"/>
                        </a:rPr>
                        <a:t>brain</a:t>
                      </a:r>
                    </a:p>
                    <a:p>
                      <a:pPr algn="ctr"/>
                      <a:r>
                        <a:rPr lang="en-US" sz="2200" dirty="0" smtClean="0">
                          <a:latin typeface="Calibri"/>
                          <a:cs typeface="Calibri"/>
                        </a:rPr>
                        <a:t>kidney</a:t>
                      </a:r>
                      <a:endParaRPr lang="en-US" sz="22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latin typeface="Calibri"/>
                          <a:cs typeface="Calibri"/>
                        </a:rPr>
                        <a:t>not feeling good #back #stomach #pain</a:t>
                      </a:r>
                    </a:p>
                    <a:p>
                      <a:r>
                        <a:rPr lang="en-US" sz="2200" dirty="0" smtClean="0">
                          <a:latin typeface="Calibri"/>
                          <a:cs typeface="Calibri"/>
                        </a:rPr>
                        <a:t>Long-lost relative donates kidney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latin typeface="Calibri"/>
                          <a:cs typeface="Calibri"/>
                        </a:rPr>
                        <a:t>so close! #heart attack</a:t>
                      </a:r>
                    </a:p>
                    <a:p>
                      <a:r>
                        <a:rPr lang="en-US" sz="2200" dirty="0" smtClean="0">
                          <a:latin typeface="Calibri"/>
                          <a:cs typeface="Calibri"/>
                        </a:rPr>
                        <a:t>I heard they cause #diarrhea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latin typeface="Calibri"/>
                          <a:cs typeface="Calibri"/>
                        </a:rPr>
                        <a:t>Jessie J had a stroke when she was only 18</a:t>
                      </a:r>
                    </a:p>
                    <a:p>
                      <a:r>
                        <a:rPr lang="en-US" sz="2200" dirty="0" smtClean="0">
                          <a:latin typeface="Calibri"/>
                          <a:cs typeface="Calibri"/>
                        </a:rPr>
                        <a:t>Rapid recovery after #kidney #transplant</a:t>
                      </a:r>
                      <a:endParaRPr lang="en-US" sz="22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996736" y="1666755"/>
            <a:ext cx="30211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alibri"/>
                <a:cs typeface="Calibri"/>
              </a:rPr>
              <a:t>Training dataset: TSV file</a:t>
            </a:r>
            <a:endParaRPr lang="en-US" sz="2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94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Testing</a:t>
            </a:r>
            <a:endParaRPr lang="en-US" dirty="0"/>
          </a:p>
        </p:txBody>
      </p:sp>
      <p:pic>
        <p:nvPicPr>
          <p:cNvPr id="6" name="Content Placeholder 5" descr="bot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7" t="8836" r="2018" b="32974"/>
          <a:stretch/>
        </p:blipFill>
        <p:spPr>
          <a:xfrm>
            <a:off x="1287700" y="1658270"/>
            <a:ext cx="6683171" cy="317682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87700" y="4974808"/>
            <a:ext cx="66831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>
                <a:latin typeface="Calibri"/>
                <a:cs typeface="Calibri"/>
              </a:rPr>
              <a:t>The label assigned to each tweet by the model will be compared to the associated correct </a:t>
            </a:r>
            <a:r>
              <a:rPr lang="en-US" sz="2200" dirty="0" smtClean="0">
                <a:latin typeface="Calibri"/>
                <a:cs typeface="Calibri"/>
              </a:rPr>
              <a:t>label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latin typeface="Calibri"/>
                <a:cs typeface="Calibri"/>
              </a:rPr>
              <a:t>The </a:t>
            </a:r>
            <a:r>
              <a:rPr lang="en-US" sz="2200" dirty="0">
                <a:latin typeface="Calibri"/>
                <a:cs typeface="Calibri"/>
              </a:rPr>
              <a:t>percentage of correctly classified instances and a matrix will be generated for validate the </a:t>
            </a:r>
            <a:r>
              <a:rPr lang="en-US" sz="2200" dirty="0" smtClean="0">
                <a:latin typeface="Calibri"/>
                <a:cs typeface="Calibri"/>
              </a:rPr>
              <a:t>model</a:t>
            </a:r>
            <a:endParaRPr lang="en-US" sz="2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6335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 New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24</a:t>
            </a:fld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1117703" y="1721819"/>
            <a:ext cx="6855936" cy="4067524"/>
            <a:chOff x="946728" y="1501976"/>
            <a:chExt cx="6855936" cy="4067524"/>
          </a:xfrm>
        </p:grpSpPr>
        <p:sp>
          <p:nvSpPr>
            <p:cNvPr id="29" name="Rectangle 28"/>
            <p:cNvSpPr/>
            <p:nvPr/>
          </p:nvSpPr>
          <p:spPr>
            <a:xfrm>
              <a:off x="6037277" y="5105835"/>
              <a:ext cx="1072546" cy="463665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Colon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46728" y="1501976"/>
              <a:ext cx="6855936" cy="3835692"/>
              <a:chOff x="946728" y="1501976"/>
              <a:chExt cx="6855936" cy="3835692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946728" y="3107436"/>
                <a:ext cx="1020347" cy="881146"/>
              </a:xfrm>
              <a:prstGeom prst="round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Input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Tweets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967075" y="1501976"/>
                <a:ext cx="5835589" cy="3835692"/>
                <a:chOff x="1967075" y="1501976"/>
                <a:chExt cx="5835589" cy="3835692"/>
              </a:xfrm>
            </p:grpSpPr>
            <p:sp>
              <p:nvSpPr>
                <p:cNvPr id="22" name="Diamond 21"/>
                <p:cNvSpPr/>
                <p:nvPr/>
              </p:nvSpPr>
              <p:spPr>
                <a:xfrm>
                  <a:off x="2745301" y="2845999"/>
                  <a:ext cx="1690786" cy="1412084"/>
                </a:xfrm>
                <a:prstGeom prst="diamond">
                  <a:avLst/>
                </a:prstGeom>
                <a:gradFill rotWithShape="1">
                  <a:gsLst>
                    <a:gs pos="0">
                      <a:srgbClr val="8064A2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8064A2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" name="Straight Connector 22"/>
                <p:cNvCxnSpPr>
                  <a:stCxn id="21" idx="3"/>
                  <a:endCxn id="22" idx="1"/>
                </p:cNvCxnSpPr>
                <p:nvPr/>
              </p:nvCxnSpPr>
              <p:spPr>
                <a:xfrm>
                  <a:off x="1967075" y="3548009"/>
                  <a:ext cx="778226" cy="4032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tailEnd type="triangle" w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24" name="Rectangle 23"/>
                <p:cNvSpPr/>
                <p:nvPr/>
              </p:nvSpPr>
              <p:spPr>
                <a:xfrm>
                  <a:off x="6042596" y="1501976"/>
                  <a:ext cx="1072546" cy="463665"/>
                </a:xfrm>
                <a:prstGeom prst="rect">
                  <a:avLst/>
                </a:prstGeom>
                <a:gradFill rotWithShape="1">
                  <a:gsLst>
                    <a:gs pos="0">
                      <a:srgbClr val="C0504D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C0504D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C0504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Brain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6421150" y="2187621"/>
                  <a:ext cx="1072546" cy="463665"/>
                </a:xfrm>
                <a:prstGeom prst="rect">
                  <a:avLst/>
                </a:prstGeom>
                <a:gradFill rotWithShape="1">
                  <a:gsLst>
                    <a:gs pos="0">
                      <a:srgbClr val="F79646">
                        <a:tint val="50000"/>
                        <a:satMod val="300000"/>
                      </a:srgbClr>
                    </a:gs>
                    <a:gs pos="35000">
                      <a:srgbClr val="F79646">
                        <a:tint val="37000"/>
                        <a:satMod val="300000"/>
                      </a:srgbClr>
                    </a:gs>
                    <a:gs pos="100000">
                      <a:srgbClr val="F7964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F7964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Heart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6730118" y="2935607"/>
                  <a:ext cx="1072546" cy="463665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Stomach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6730118" y="3682053"/>
                  <a:ext cx="1072546" cy="463665"/>
                </a:xfrm>
                <a:prstGeom prst="rect">
                  <a:avLst/>
                </a:prstGeom>
                <a:solidFill>
                  <a:srgbClr val="C0504D">
                    <a:lumMod val="60000"/>
                    <a:lumOff val="40000"/>
                  </a:srgbClr>
                </a:solidFill>
                <a:ln w="9525" cap="flat" cmpd="sng" algn="ctr">
                  <a:solidFill>
                    <a:srgbClr val="8064A2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Lung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6421150" y="4444823"/>
                  <a:ext cx="1072546" cy="463665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100000"/>
                        <a:shade val="100000"/>
                        <a:satMod val="130000"/>
                      </a:srgbClr>
                    </a:gs>
                    <a:gs pos="100000">
                      <a:srgbClr val="4BACC6">
                        <a:tint val="50000"/>
                        <a:shade val="100000"/>
                        <a:satMod val="350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Kidney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" name="Straight Connector 29"/>
                <p:cNvCxnSpPr>
                  <a:stCxn id="22" idx="3"/>
                  <a:endCxn id="24" idx="1"/>
                </p:cNvCxnSpPr>
                <p:nvPr/>
              </p:nvCxnSpPr>
              <p:spPr>
                <a:xfrm flipV="1">
                  <a:off x="4436087" y="1733809"/>
                  <a:ext cx="1606509" cy="1818232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tailEnd type="triangle" w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1" name="Straight Connector 30"/>
                <p:cNvCxnSpPr>
                  <a:stCxn id="22" idx="3"/>
                  <a:endCxn id="25" idx="1"/>
                </p:cNvCxnSpPr>
                <p:nvPr/>
              </p:nvCxnSpPr>
              <p:spPr>
                <a:xfrm flipV="1">
                  <a:off x="4436087" y="2419454"/>
                  <a:ext cx="1985063" cy="1132587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tailEnd type="triangle" w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2" name="Straight Connector 31"/>
                <p:cNvCxnSpPr>
                  <a:stCxn id="22" idx="3"/>
                  <a:endCxn id="26" idx="1"/>
                </p:cNvCxnSpPr>
                <p:nvPr/>
              </p:nvCxnSpPr>
              <p:spPr>
                <a:xfrm flipV="1">
                  <a:off x="4436087" y="3167440"/>
                  <a:ext cx="2294031" cy="384601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tailEnd type="triangle" w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3" name="Straight Connector 32"/>
                <p:cNvCxnSpPr>
                  <a:stCxn id="22" idx="3"/>
                  <a:endCxn id="27" idx="1"/>
                </p:cNvCxnSpPr>
                <p:nvPr/>
              </p:nvCxnSpPr>
              <p:spPr>
                <a:xfrm>
                  <a:off x="4436087" y="3552041"/>
                  <a:ext cx="2294031" cy="361845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tailEnd type="triangle" w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4" name="Straight Connector 33"/>
                <p:cNvCxnSpPr>
                  <a:stCxn id="22" idx="3"/>
                  <a:endCxn id="28" idx="1"/>
                </p:cNvCxnSpPr>
                <p:nvPr/>
              </p:nvCxnSpPr>
              <p:spPr>
                <a:xfrm>
                  <a:off x="4436087" y="3552041"/>
                  <a:ext cx="1985063" cy="1124615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tailEnd type="triangle" w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5" name="Straight Connector 34"/>
                <p:cNvCxnSpPr>
                  <a:stCxn id="22" idx="3"/>
                  <a:endCxn id="29" idx="1"/>
                </p:cNvCxnSpPr>
                <p:nvPr/>
              </p:nvCxnSpPr>
              <p:spPr>
                <a:xfrm>
                  <a:off x="4436087" y="3552041"/>
                  <a:ext cx="1601190" cy="1785627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tailEnd type="triangle" w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</p:grpSp>
      </p:grpSp>
      <p:sp>
        <p:nvSpPr>
          <p:cNvPr id="3" name="TextBox 2"/>
          <p:cNvSpPr txBox="1"/>
          <p:nvPr/>
        </p:nvSpPr>
        <p:spPr>
          <a:xfrm>
            <a:off x="3286500" y="3518767"/>
            <a:ext cx="99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Model</a:t>
            </a: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3073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CTC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3449"/>
            <a:ext cx="8229600" cy="2241739"/>
          </a:xfrm>
        </p:spPr>
        <p:txBody>
          <a:bodyPr/>
          <a:lstStyle/>
          <a:p>
            <a:r>
              <a:rPr lang="en-US" dirty="0" smtClean="0"/>
              <a:t>3 workloads to evaluate CTC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W1 – measure the performance of 4 models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W2 – measure the </a:t>
            </a:r>
            <a:r>
              <a:rPr lang="en-US" sz="2400" dirty="0"/>
              <a:t>performance of tweet </a:t>
            </a:r>
            <a:r>
              <a:rPr lang="en-US" sz="2400" dirty="0" smtClean="0"/>
              <a:t>influence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W3 – measure the scalability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12901"/>
              </p:ext>
            </p:extLst>
          </p:nvPr>
        </p:nvGraphicFramePr>
        <p:xfrm>
          <a:off x="1492898" y="4055746"/>
          <a:ext cx="6305823" cy="2100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5932"/>
                <a:gridCol w="2282019"/>
                <a:gridCol w="2517872"/>
              </a:tblGrid>
              <a:tr h="49945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en-US" sz="2200" dirty="0">
                        <a:latin typeface="Calibri"/>
                        <a:cs typeface="Calibri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Calibri"/>
                          <a:cs typeface="Calibri"/>
                        </a:rPr>
                        <a:t>Number of tweets</a:t>
                      </a:r>
                      <a:endParaRPr lang="en-US" sz="2200" dirty="0">
                        <a:latin typeface="Calibri"/>
                        <a:cs typeface="Calibri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Calibri"/>
                          <a:cs typeface="Calibri"/>
                        </a:rPr>
                        <a:t>Feature</a:t>
                      </a:r>
                      <a:endParaRPr lang="en-US" sz="2200" dirty="0">
                        <a:latin typeface="Calibri"/>
                        <a:cs typeface="Calibri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97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Calibri"/>
                          <a:cs typeface="Calibri"/>
                        </a:rPr>
                        <a:t>1</a:t>
                      </a:r>
                    </a:p>
                    <a:p>
                      <a:pPr algn="ctr"/>
                      <a:r>
                        <a:rPr lang="en-US" sz="2200" dirty="0" smtClean="0">
                          <a:latin typeface="Calibri"/>
                          <a:cs typeface="Calibri"/>
                        </a:rPr>
                        <a:t>2</a:t>
                      </a:r>
                    </a:p>
                    <a:p>
                      <a:pPr algn="ctr"/>
                      <a:r>
                        <a:rPr lang="en-US" sz="2200" dirty="0" smtClean="0">
                          <a:latin typeface="Calibri"/>
                          <a:cs typeface="Calibri"/>
                        </a:rPr>
                        <a:t>3</a:t>
                      </a:r>
                    </a:p>
                    <a:p>
                      <a:pPr algn="ctr"/>
                      <a:r>
                        <a:rPr lang="en-US" sz="2200" dirty="0" smtClean="0">
                          <a:latin typeface="Calibri"/>
                          <a:cs typeface="Calibri"/>
                        </a:rPr>
                        <a:t>4</a:t>
                      </a:r>
                      <a:endParaRPr lang="en-US" sz="2200" dirty="0">
                        <a:latin typeface="Calibri"/>
                        <a:cs typeface="Calibri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684</a:t>
                      </a:r>
                      <a:r>
                        <a:rPr lang="en-US" sz="2200" dirty="0" smtClean="0">
                          <a:effectLst/>
                          <a:latin typeface="Calibri"/>
                          <a:cs typeface="Calibri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1433</a:t>
                      </a:r>
                      <a:r>
                        <a:rPr lang="en-US" sz="2200" dirty="0" smtClean="0">
                          <a:effectLst/>
                          <a:latin typeface="Calibri"/>
                          <a:cs typeface="Calibri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132,742</a:t>
                      </a:r>
                    </a:p>
                    <a:p>
                      <a:pPr algn="ctr"/>
                      <a:r>
                        <a:rPr lang="en-US" sz="22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141,684</a:t>
                      </a:r>
                      <a:r>
                        <a:rPr lang="en-US" sz="2200" dirty="0" smtClean="0">
                          <a:effectLst/>
                          <a:latin typeface="Calibri"/>
                          <a:cs typeface="Calibri"/>
                        </a:rPr>
                        <a:t> 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</a:t>
                      </a:r>
                      <a:r>
                        <a:rPr lang="en-US" sz="22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</a:t>
                      </a:r>
                      <a:r>
                        <a:rPr lang="en-US" sz="2200" dirty="0" smtClean="0">
                          <a:effectLst/>
                          <a:latin typeface="Calibri"/>
                          <a:cs typeface="Calibri"/>
                        </a:rPr>
                        <a:t> </a:t>
                      </a:r>
                    </a:p>
                    <a:p>
                      <a:r>
                        <a:rPr lang="en-US" sz="22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</a:t>
                      </a:r>
                      <a:r>
                        <a:rPr lang="en-US" sz="22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 </a:t>
                      </a:r>
                      <a:r>
                        <a:rPr lang="en-US" sz="22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+ H</a:t>
                      </a:r>
                      <a:r>
                        <a:rPr lang="en-US" sz="22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D</a:t>
                      </a:r>
                      <a:r>
                        <a:rPr lang="en-US" sz="2200" dirty="0" smtClean="0">
                          <a:effectLst/>
                          <a:latin typeface="Calibri"/>
                          <a:cs typeface="Calibri"/>
                        </a:rPr>
                        <a:t> </a:t>
                      </a:r>
                    </a:p>
                    <a:p>
                      <a:r>
                        <a:rPr lang="en-US" sz="22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</a:t>
                      </a:r>
                      <a:r>
                        <a:rPr lang="en-US" sz="22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 </a:t>
                      </a:r>
                      <a:r>
                        <a:rPr lang="en-US" sz="22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+ W</a:t>
                      </a:r>
                      <a:r>
                        <a:rPr lang="en-US" sz="22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</a:t>
                      </a:r>
                    </a:p>
                    <a:p>
                      <a:r>
                        <a:rPr lang="en-US" sz="22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</a:t>
                      </a:r>
                      <a:r>
                        <a:rPr lang="en-US" sz="22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 </a:t>
                      </a:r>
                      <a:r>
                        <a:rPr lang="en-US" sz="22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+ W</a:t>
                      </a:r>
                      <a:r>
                        <a:rPr lang="en-US" sz="22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 </a:t>
                      </a:r>
                      <a:r>
                        <a:rPr lang="en-US" sz="22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+ H</a:t>
                      </a:r>
                      <a:r>
                        <a:rPr lang="en-US" sz="22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D </a:t>
                      </a:r>
                      <a:r>
                        <a:rPr lang="en-US" sz="2200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+ W</a:t>
                      </a:r>
                      <a:r>
                        <a:rPr lang="en-US" sz="2200" kern="1200" baseline="-250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D</a:t>
                      </a:r>
                      <a:r>
                        <a:rPr lang="en-US" sz="2200" dirty="0" smtClean="0">
                          <a:effectLst/>
                          <a:latin typeface="Calibri"/>
                          <a:cs typeface="Calibri"/>
                        </a:rPr>
                        <a:t> </a:t>
                      </a:r>
                      <a:endParaRPr lang="en-US" sz="2200" dirty="0" smtClean="0">
                        <a:latin typeface="Calibri"/>
                        <a:cs typeface="Calibri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417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CTC: Classification Performance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6459054"/>
              </p:ext>
            </p:extLst>
          </p:nvPr>
        </p:nvGraphicFramePr>
        <p:xfrm>
          <a:off x="457200" y="1925633"/>
          <a:ext cx="8229600" cy="44673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/>
                <a:gridCol w="1134533"/>
                <a:gridCol w="2743200"/>
                <a:gridCol w="2523067"/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Experiment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Model</a:t>
                      </a:r>
                      <a:endParaRPr lang="en-US" sz="14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Training set percentage</a:t>
                      </a:r>
                      <a:endParaRPr lang="en-US" sz="14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Testing set percentage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2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3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4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5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6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7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8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9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10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11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14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15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16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3366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M1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3366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M1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3366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M1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3366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M1</a:t>
                      </a:r>
                      <a:endParaRPr lang="en-US" sz="1400" dirty="0">
                        <a:solidFill>
                          <a:srgbClr val="3366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M2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M2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M2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M2</a:t>
                      </a:r>
                      <a:endParaRPr lang="en-US" sz="14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8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M3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8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M3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8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M3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8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M3</a:t>
                      </a:r>
                      <a:endParaRPr lang="en-US" sz="1400" dirty="0">
                        <a:solidFill>
                          <a:srgbClr val="008000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M4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M4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M4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M4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90%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70%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50</a:t>
                      </a: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%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30%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90%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70%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50</a:t>
                      </a: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%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30%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90%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70%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50</a:t>
                      </a: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%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30%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90%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70%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50</a:t>
                      </a: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%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30%</a:t>
                      </a:r>
                      <a:endParaRPr lang="en-US" sz="1400" dirty="0" smtClean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30%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50</a:t>
                      </a: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%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70%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30%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50</a:t>
                      </a: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%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70%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30%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50</a:t>
                      </a: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%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70%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30%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50</a:t>
                      </a: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%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70%</a:t>
                      </a:r>
                      <a:endParaRPr lang="en-US" sz="14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586101" y="1472738"/>
            <a:ext cx="1789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libri"/>
                <a:cs typeface="Calibri"/>
              </a:rPr>
              <a:t>Workload W</a:t>
            </a:r>
            <a:r>
              <a:rPr lang="en-US" sz="2200" baseline="-25000" dirty="0" smtClean="0">
                <a:latin typeface="Calibri"/>
                <a:cs typeface="Calibri"/>
              </a:rPr>
              <a:t>1</a:t>
            </a:r>
            <a:endParaRPr lang="en-US" sz="2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816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02" y="1377517"/>
            <a:ext cx="6428161" cy="3745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for W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79634"/>
            <a:ext cx="8229600" cy="1276716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 smtClean="0"/>
              <a:t>The accuracy increased as the ratio of training dataset to testing dataset increased within each model</a:t>
            </a:r>
          </a:p>
          <a:p>
            <a:r>
              <a:rPr lang="en-US" sz="1800" dirty="0" smtClean="0"/>
              <a:t>The accuracy increased as the number of relevant features increased across all the models</a:t>
            </a:r>
          </a:p>
          <a:p>
            <a:r>
              <a:rPr lang="en-US" sz="1800" dirty="0" smtClean="0"/>
              <a:t>Model 4 produced the highest accuracy – 84%</a:t>
            </a:r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0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for 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872" y="5442544"/>
            <a:ext cx="7357448" cy="88543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Measured the time to upload data, train and test the model</a:t>
            </a:r>
          </a:p>
          <a:p>
            <a:r>
              <a:rPr lang="en-US" sz="1800" dirty="0" smtClean="0"/>
              <a:t>Time to complete each classification was under 10 minutes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08" y="1298727"/>
            <a:ext cx="6796735" cy="41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03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Build Models By Tweet Influence Score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29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3686709" y="5222418"/>
            <a:ext cx="1593933" cy="1133932"/>
            <a:chOff x="3503952" y="4992448"/>
            <a:chExt cx="1593933" cy="1133932"/>
          </a:xfrm>
        </p:grpSpPr>
        <p:sp>
          <p:nvSpPr>
            <p:cNvPr id="22" name="Rectangle 21"/>
            <p:cNvSpPr/>
            <p:nvPr/>
          </p:nvSpPr>
          <p:spPr>
            <a:xfrm>
              <a:off x="3503952" y="4992448"/>
              <a:ext cx="1593933" cy="11339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 smtClean="0"/>
            </a:p>
            <a:p>
              <a:pPr algn="ctr"/>
              <a:endParaRPr lang="en-US" dirty="0" smtClean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574512" y="5385452"/>
              <a:ext cx="1464096" cy="33518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Tweet7</a:t>
              </a:r>
              <a:r>
                <a:rPr lang="en-US" dirty="0">
                  <a:latin typeface="Calibri"/>
                  <a:cs typeface="Calibri"/>
                </a:rPr>
                <a:t>	</a:t>
              </a:r>
              <a:r>
                <a:rPr lang="en-US" dirty="0" smtClean="0">
                  <a:latin typeface="Calibri"/>
                  <a:cs typeface="Calibri"/>
                </a:rPr>
                <a:t>73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574512" y="5738275"/>
              <a:ext cx="1464096" cy="33518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Tweet10</a:t>
              </a:r>
              <a:r>
                <a:rPr lang="en-US" dirty="0">
                  <a:latin typeface="Calibri"/>
                  <a:cs typeface="Calibri"/>
                </a:rPr>
                <a:t>	</a:t>
              </a:r>
              <a:r>
                <a:rPr lang="en-US" dirty="0" smtClean="0">
                  <a:latin typeface="Calibri"/>
                  <a:cs typeface="Calibri"/>
                </a:rPr>
                <a:t>69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503952" y="4992448"/>
              <a:ext cx="159393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solidFill>
                    <a:srgbClr val="008000"/>
                  </a:solidFill>
                  <a:latin typeface="Calibri"/>
                  <a:cs typeface="Calibri"/>
                </a:rPr>
                <a:t>Testing Dataset</a:t>
              </a:r>
              <a:endParaRPr lang="en-US" sz="1700" dirty="0">
                <a:solidFill>
                  <a:srgbClr val="008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64469" y="1464220"/>
            <a:ext cx="1800994" cy="3669010"/>
            <a:chOff x="564469" y="1940527"/>
            <a:chExt cx="1800994" cy="3669010"/>
          </a:xfrm>
        </p:grpSpPr>
        <p:grpSp>
          <p:nvGrpSpPr>
            <p:cNvPr id="25" name="Group 24"/>
            <p:cNvGrpSpPr/>
            <p:nvPr/>
          </p:nvGrpSpPr>
          <p:grpSpPr>
            <a:xfrm>
              <a:off x="716872" y="2296921"/>
              <a:ext cx="1464096" cy="3312616"/>
              <a:chOff x="1023107" y="2143400"/>
              <a:chExt cx="1464096" cy="3312616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1023107" y="2143400"/>
                <a:ext cx="1464096" cy="33518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Calibri"/>
                    <a:cs typeface="Calibri"/>
                  </a:rPr>
                  <a:t>Tweet1</a:t>
                </a: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76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023107" y="2478582"/>
                <a:ext cx="1464096" cy="33518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Calibri"/>
                    <a:cs typeface="Calibri"/>
                  </a:rPr>
                  <a:t>Tweet2</a:t>
                </a:r>
                <a:r>
                  <a:rPr lang="en-US" dirty="0">
                    <a:latin typeface="Calibri"/>
                    <a:cs typeface="Calibri"/>
                  </a:rPr>
                  <a:t>	4</a:t>
                </a:r>
                <a:r>
                  <a:rPr lang="en-US" dirty="0" smtClean="0">
                    <a:latin typeface="Calibri"/>
                    <a:cs typeface="Calibri"/>
                  </a:rPr>
                  <a:t>3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023107" y="2798573"/>
                <a:ext cx="1464096" cy="33518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Calibri"/>
                    <a:cs typeface="Calibri"/>
                  </a:rPr>
                  <a:t>Tweet3</a:t>
                </a: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37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1023107" y="3118563"/>
                <a:ext cx="1464096" cy="33518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Calibri"/>
                    <a:cs typeface="Calibri"/>
                  </a:rPr>
                  <a:t>Tweet4</a:t>
                </a: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54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1023107" y="3453745"/>
                <a:ext cx="1464096" cy="33518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Calibri"/>
                    <a:cs typeface="Calibri"/>
                  </a:rPr>
                  <a:t>Tweet5</a:t>
                </a: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81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1023107" y="3788927"/>
                <a:ext cx="1464096" cy="33518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Calibri"/>
                    <a:cs typeface="Calibri"/>
                  </a:rPr>
                  <a:t>Tweet6</a:t>
                </a: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67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1023107" y="4115288"/>
                <a:ext cx="1464096" cy="33518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Calibri"/>
                    <a:cs typeface="Calibri"/>
                  </a:rPr>
                  <a:t>Tweet7</a:t>
                </a: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73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1023107" y="4450470"/>
                <a:ext cx="1464096" cy="33518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Calibri"/>
                    <a:cs typeface="Calibri"/>
                  </a:rPr>
                  <a:t>Tweet8</a:t>
                </a: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91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1023107" y="4785652"/>
                <a:ext cx="1464096" cy="33518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Calibri"/>
                    <a:cs typeface="Calibri"/>
                  </a:rPr>
                  <a:t>Tweet9</a:t>
                </a: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87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1023107" y="5120834"/>
                <a:ext cx="1464096" cy="33518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Calibri"/>
                    <a:cs typeface="Calibri"/>
                  </a:rPr>
                  <a:t>Tweet10</a:t>
                </a: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69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64469" y="1940527"/>
              <a:ext cx="1800994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dirty="0" smtClean="0">
                  <a:latin typeface="Calibri"/>
                  <a:cs typeface="Calibri"/>
                </a:rPr>
                <a:t>Dataset(unsorted)</a:t>
              </a:r>
              <a:endParaRPr lang="en-US" sz="1700" dirty="0">
                <a:latin typeface="Calibri"/>
                <a:cs typeface="Calibri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721982" y="1711193"/>
            <a:ext cx="1582484" cy="3083770"/>
            <a:chOff x="3721982" y="1711193"/>
            <a:chExt cx="1582484" cy="3083770"/>
          </a:xfrm>
        </p:grpSpPr>
        <p:grpSp>
          <p:nvGrpSpPr>
            <p:cNvPr id="19" name="Group 18"/>
            <p:cNvGrpSpPr/>
            <p:nvPr/>
          </p:nvGrpSpPr>
          <p:grpSpPr>
            <a:xfrm>
              <a:off x="3763626" y="2170352"/>
              <a:ext cx="1464096" cy="2624611"/>
              <a:chOff x="1023107" y="2161041"/>
              <a:chExt cx="1464096" cy="2624611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1023107" y="2161041"/>
                <a:ext cx="1464096" cy="335182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Calibri"/>
                    <a:cs typeface="Calibri"/>
                  </a:rPr>
                  <a:t>Tweet8</a:t>
                </a: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91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1023107" y="2496223"/>
                <a:ext cx="1464096" cy="335182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Calibri"/>
                    <a:cs typeface="Calibri"/>
                  </a:rPr>
                  <a:t>Tweet9</a:t>
                </a: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87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1023107" y="2816214"/>
                <a:ext cx="1464096" cy="335182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Calibri"/>
                    <a:cs typeface="Calibri"/>
                  </a:rPr>
                  <a:t>Tweet5</a:t>
                </a: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81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023107" y="3118563"/>
                <a:ext cx="1464096" cy="335182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Calibri"/>
                    <a:cs typeface="Calibri"/>
                  </a:rPr>
                  <a:t>Tweet1</a:t>
                </a: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76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1023107" y="3453745"/>
                <a:ext cx="1464096" cy="335182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Calibri"/>
                    <a:cs typeface="Calibri"/>
                  </a:rPr>
                  <a:t>Tweet6</a:t>
                </a: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67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023107" y="3788927"/>
                <a:ext cx="1464096" cy="335182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Calibri"/>
                    <a:cs typeface="Calibri"/>
                  </a:rPr>
                  <a:t>Tweet4</a:t>
                </a: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54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023107" y="4115288"/>
                <a:ext cx="1464096" cy="335182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Calibri"/>
                    <a:cs typeface="Calibri"/>
                  </a:rPr>
                  <a:t>Tweet2</a:t>
                </a: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43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023107" y="4450470"/>
                <a:ext cx="1464096" cy="335182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Calibri"/>
                    <a:cs typeface="Calibri"/>
                  </a:rPr>
                  <a:t>Tweet3</a:t>
                </a: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37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3721982" y="1711193"/>
              <a:ext cx="1582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Sorted Dataset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557568" y="1359502"/>
            <a:ext cx="1851789" cy="2430398"/>
            <a:chOff x="6557568" y="1359502"/>
            <a:chExt cx="1851789" cy="2430398"/>
          </a:xfrm>
        </p:grpSpPr>
        <p:grpSp>
          <p:nvGrpSpPr>
            <p:cNvPr id="56" name="Group 55"/>
            <p:cNvGrpSpPr/>
            <p:nvPr/>
          </p:nvGrpSpPr>
          <p:grpSpPr>
            <a:xfrm>
              <a:off x="6637484" y="1986726"/>
              <a:ext cx="1653192" cy="1803174"/>
              <a:chOff x="6590913" y="1316368"/>
              <a:chExt cx="1653192" cy="1803174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6590913" y="1316368"/>
                <a:ext cx="1611565" cy="180317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6661473" y="1756274"/>
                <a:ext cx="1464096" cy="1345627"/>
                <a:chOff x="1023107" y="2161041"/>
                <a:chExt cx="1464096" cy="1345627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1023107" y="2161041"/>
                  <a:ext cx="1464096" cy="335182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latin typeface="Calibri"/>
                      <a:cs typeface="Calibri"/>
                    </a:rPr>
                    <a:t>Tweet8</a:t>
                  </a:r>
                  <a:r>
                    <a:rPr lang="en-US" dirty="0">
                      <a:latin typeface="Calibri"/>
                      <a:cs typeface="Calibri"/>
                    </a:rPr>
                    <a:t>	</a:t>
                  </a:r>
                  <a:r>
                    <a:rPr lang="en-US" dirty="0" smtClean="0">
                      <a:latin typeface="Calibri"/>
                      <a:cs typeface="Calibri"/>
                    </a:rPr>
                    <a:t>91</a:t>
                  </a:r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38" name="Rounded Rectangle 37"/>
                <p:cNvSpPr/>
                <p:nvPr/>
              </p:nvSpPr>
              <p:spPr>
                <a:xfrm>
                  <a:off x="1023107" y="2496223"/>
                  <a:ext cx="1464096" cy="335182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latin typeface="Calibri"/>
                      <a:cs typeface="Calibri"/>
                    </a:rPr>
                    <a:t>Tweet9</a:t>
                  </a:r>
                  <a:r>
                    <a:rPr lang="en-US" dirty="0">
                      <a:latin typeface="Calibri"/>
                      <a:cs typeface="Calibri"/>
                    </a:rPr>
                    <a:t>	</a:t>
                  </a:r>
                  <a:r>
                    <a:rPr lang="en-US" dirty="0" smtClean="0">
                      <a:latin typeface="Calibri"/>
                      <a:cs typeface="Calibri"/>
                    </a:rPr>
                    <a:t>87</a:t>
                  </a:r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>
                <a:xfrm>
                  <a:off x="1023107" y="2833855"/>
                  <a:ext cx="1464096" cy="335182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latin typeface="Calibri"/>
                      <a:cs typeface="Calibri"/>
                    </a:rPr>
                    <a:t>Tweet5</a:t>
                  </a:r>
                  <a:r>
                    <a:rPr lang="en-US" dirty="0">
                      <a:latin typeface="Calibri"/>
                      <a:cs typeface="Calibri"/>
                    </a:rPr>
                    <a:t>	</a:t>
                  </a:r>
                  <a:r>
                    <a:rPr lang="en-US" dirty="0" smtClean="0">
                      <a:latin typeface="Calibri"/>
                      <a:cs typeface="Calibri"/>
                    </a:rPr>
                    <a:t>81</a:t>
                  </a:r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1023107" y="3171486"/>
                  <a:ext cx="1464096" cy="335182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latin typeface="Calibri"/>
                      <a:cs typeface="Calibri"/>
                    </a:rPr>
                    <a:t>Tweet1</a:t>
                  </a:r>
                  <a:r>
                    <a:rPr lang="en-US" dirty="0">
                      <a:latin typeface="Calibri"/>
                      <a:cs typeface="Calibri"/>
                    </a:rPr>
                    <a:t>	</a:t>
                  </a:r>
                  <a:r>
                    <a:rPr lang="en-US" dirty="0" smtClean="0">
                      <a:latin typeface="Calibri"/>
                      <a:cs typeface="Calibri"/>
                    </a:rPr>
                    <a:t>76</a:t>
                  </a:r>
                  <a:endParaRPr lang="en-US" dirty="0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55" name="TextBox 54"/>
              <p:cNvSpPr txBox="1"/>
              <p:nvPr/>
            </p:nvSpPr>
            <p:spPr>
              <a:xfrm>
                <a:off x="6590913" y="1369301"/>
                <a:ext cx="16531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3366FF"/>
                    </a:solidFill>
                    <a:latin typeface="Calibri"/>
                    <a:cs typeface="Calibri"/>
                  </a:rPr>
                  <a:t>Training Dataset1</a:t>
                </a:r>
                <a:endParaRPr lang="en-US" sz="1600" dirty="0">
                  <a:solidFill>
                    <a:srgbClr val="3366FF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6557568" y="1359502"/>
              <a:ext cx="18517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Top 50% </a:t>
              </a:r>
            </a:p>
            <a:p>
              <a:pPr algn="ctr"/>
              <a:r>
                <a:rPr lang="en-US" dirty="0" smtClean="0">
                  <a:latin typeface="Calibri"/>
                  <a:cs typeface="Calibri"/>
                </a:rPr>
                <a:t>influential tweets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552752" y="4053562"/>
            <a:ext cx="1826141" cy="2414223"/>
            <a:chOff x="6552752" y="4053562"/>
            <a:chExt cx="1826141" cy="2414223"/>
          </a:xfrm>
        </p:grpSpPr>
        <p:grpSp>
          <p:nvGrpSpPr>
            <p:cNvPr id="59" name="Group 58"/>
            <p:cNvGrpSpPr/>
            <p:nvPr/>
          </p:nvGrpSpPr>
          <p:grpSpPr>
            <a:xfrm>
              <a:off x="6637484" y="4664611"/>
              <a:ext cx="1653191" cy="1803174"/>
              <a:chOff x="6584564" y="4276509"/>
              <a:chExt cx="1653191" cy="1803174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6584564" y="4276509"/>
                <a:ext cx="1611565" cy="180317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6661473" y="4674558"/>
                <a:ext cx="1464096" cy="1331907"/>
                <a:chOff x="1023107" y="3453745"/>
                <a:chExt cx="1464096" cy="1331907"/>
              </a:xfrm>
            </p:grpSpPr>
            <p:sp>
              <p:nvSpPr>
                <p:cNvPr id="50" name="Rounded Rectangle 49"/>
                <p:cNvSpPr/>
                <p:nvPr/>
              </p:nvSpPr>
              <p:spPr>
                <a:xfrm>
                  <a:off x="1023107" y="3453745"/>
                  <a:ext cx="1464096" cy="335182"/>
                </a:xfrm>
                <a:prstGeom prst="round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latin typeface="Calibri"/>
                      <a:cs typeface="Calibri"/>
                    </a:rPr>
                    <a:t>Tweet6</a:t>
                  </a:r>
                  <a:r>
                    <a:rPr lang="en-US" dirty="0">
                      <a:latin typeface="Calibri"/>
                      <a:cs typeface="Calibri"/>
                    </a:rPr>
                    <a:t>	</a:t>
                  </a:r>
                  <a:r>
                    <a:rPr lang="en-US" dirty="0" smtClean="0">
                      <a:latin typeface="Calibri"/>
                      <a:cs typeface="Calibri"/>
                    </a:rPr>
                    <a:t>67</a:t>
                  </a:r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51" name="Rounded Rectangle 50"/>
                <p:cNvSpPr/>
                <p:nvPr/>
              </p:nvSpPr>
              <p:spPr>
                <a:xfrm>
                  <a:off x="1023107" y="3788927"/>
                  <a:ext cx="1464096" cy="335182"/>
                </a:xfrm>
                <a:prstGeom prst="round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latin typeface="Calibri"/>
                      <a:cs typeface="Calibri"/>
                    </a:rPr>
                    <a:t>Tweet4</a:t>
                  </a:r>
                  <a:r>
                    <a:rPr lang="en-US" dirty="0">
                      <a:latin typeface="Calibri"/>
                      <a:cs typeface="Calibri"/>
                    </a:rPr>
                    <a:t>	</a:t>
                  </a:r>
                  <a:r>
                    <a:rPr lang="en-US" dirty="0" smtClean="0">
                      <a:latin typeface="Calibri"/>
                      <a:cs typeface="Calibri"/>
                    </a:rPr>
                    <a:t>54</a:t>
                  </a:r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52" name="Rounded Rectangle 51"/>
                <p:cNvSpPr/>
                <p:nvPr/>
              </p:nvSpPr>
              <p:spPr>
                <a:xfrm>
                  <a:off x="1023107" y="4115288"/>
                  <a:ext cx="1464096" cy="335182"/>
                </a:xfrm>
                <a:prstGeom prst="round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latin typeface="Calibri"/>
                      <a:cs typeface="Calibri"/>
                    </a:rPr>
                    <a:t>Tweet2</a:t>
                  </a:r>
                  <a:r>
                    <a:rPr lang="en-US" dirty="0">
                      <a:latin typeface="Calibri"/>
                      <a:cs typeface="Calibri"/>
                    </a:rPr>
                    <a:t>	</a:t>
                  </a:r>
                  <a:r>
                    <a:rPr lang="en-US" dirty="0" smtClean="0">
                      <a:latin typeface="Calibri"/>
                      <a:cs typeface="Calibri"/>
                    </a:rPr>
                    <a:t>43</a:t>
                  </a:r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53" name="Rounded Rectangle 52"/>
                <p:cNvSpPr/>
                <p:nvPr/>
              </p:nvSpPr>
              <p:spPr>
                <a:xfrm>
                  <a:off x="1023107" y="4450470"/>
                  <a:ext cx="1464096" cy="335182"/>
                </a:xfrm>
                <a:prstGeom prst="round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latin typeface="Calibri"/>
                      <a:cs typeface="Calibri"/>
                    </a:rPr>
                    <a:t>Tweet3</a:t>
                  </a:r>
                  <a:r>
                    <a:rPr lang="en-US" dirty="0">
                      <a:latin typeface="Calibri"/>
                      <a:cs typeface="Calibri"/>
                    </a:rPr>
                    <a:t>	</a:t>
                  </a:r>
                  <a:r>
                    <a:rPr lang="en-US" dirty="0" smtClean="0">
                      <a:latin typeface="Calibri"/>
                      <a:cs typeface="Calibri"/>
                    </a:rPr>
                    <a:t>37</a:t>
                  </a:r>
                  <a:endParaRPr lang="en-US" dirty="0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58" name="TextBox 57"/>
              <p:cNvSpPr txBox="1"/>
              <p:nvPr/>
            </p:nvSpPr>
            <p:spPr>
              <a:xfrm>
                <a:off x="6584564" y="4305226"/>
                <a:ext cx="16531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FF6600"/>
                    </a:solidFill>
                    <a:latin typeface="Calibri"/>
                    <a:cs typeface="Calibri"/>
                  </a:rPr>
                  <a:t>Training Dataset2</a:t>
                </a:r>
                <a:endParaRPr lang="en-US" sz="1600" dirty="0">
                  <a:solidFill>
                    <a:srgbClr val="FF6600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6552752" y="4053562"/>
              <a:ext cx="18261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B</a:t>
              </a:r>
              <a:r>
                <a:rPr lang="en-US" dirty="0" smtClean="0">
                  <a:latin typeface="Calibri"/>
                  <a:cs typeface="Calibri"/>
                </a:rPr>
                <a:t>ottom 50% </a:t>
              </a:r>
            </a:p>
            <a:p>
              <a:pPr algn="ctr"/>
              <a:r>
                <a:rPr lang="en-US" dirty="0" smtClean="0">
                  <a:latin typeface="Calibri"/>
                  <a:cs typeface="Calibri"/>
                </a:rPr>
                <a:t>influential tweets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173531" y="4377341"/>
            <a:ext cx="1530691" cy="941122"/>
            <a:chOff x="2173531" y="4589033"/>
            <a:chExt cx="1530691" cy="941122"/>
          </a:xfrm>
        </p:grpSpPr>
        <p:sp>
          <p:nvSpPr>
            <p:cNvPr id="61" name="Right Arrow 60"/>
            <p:cNvSpPr/>
            <p:nvPr/>
          </p:nvSpPr>
          <p:spPr>
            <a:xfrm rot="2454181">
              <a:off x="2173531" y="4589033"/>
              <a:ext cx="1530691" cy="517333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86440" y="5047131"/>
              <a:ext cx="478168" cy="483024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207852" y="2815955"/>
            <a:ext cx="1608046" cy="852627"/>
            <a:chOff x="2207852" y="3027647"/>
            <a:chExt cx="1608046" cy="852627"/>
          </a:xfrm>
        </p:grpSpPr>
        <p:sp>
          <p:nvSpPr>
            <p:cNvPr id="63" name="Right Arrow 62"/>
            <p:cNvSpPr/>
            <p:nvPr/>
          </p:nvSpPr>
          <p:spPr>
            <a:xfrm rot="19362856">
              <a:off x="2207852" y="3362941"/>
              <a:ext cx="1608046" cy="517333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586440" y="3027647"/>
              <a:ext cx="478168" cy="483024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209881" y="3076212"/>
            <a:ext cx="1479651" cy="1717039"/>
            <a:chOff x="5209881" y="3164417"/>
            <a:chExt cx="1479651" cy="1717039"/>
          </a:xfrm>
        </p:grpSpPr>
        <p:sp>
          <p:nvSpPr>
            <p:cNvPr id="72" name="Right Arrow 71"/>
            <p:cNvSpPr/>
            <p:nvPr/>
          </p:nvSpPr>
          <p:spPr>
            <a:xfrm rot="2454181">
              <a:off x="5222826" y="4364123"/>
              <a:ext cx="1393016" cy="517333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209881" y="3164417"/>
              <a:ext cx="1479651" cy="1113016"/>
              <a:chOff x="5209881" y="3182058"/>
              <a:chExt cx="1479651" cy="1113016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5849221" y="3812050"/>
                <a:ext cx="478168" cy="483024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74" name="Right Arrow 73"/>
              <p:cNvSpPr/>
              <p:nvPr/>
            </p:nvSpPr>
            <p:spPr>
              <a:xfrm rot="19362856">
                <a:off x="5209881" y="3182058"/>
                <a:ext cx="1479651" cy="517333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3" name="TextBox 82"/>
          <p:cNvSpPr txBox="1"/>
          <p:nvPr/>
        </p:nvSpPr>
        <p:spPr>
          <a:xfrm>
            <a:off x="310004" y="5565530"/>
            <a:ext cx="3093312" cy="58477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smtClean="0">
                <a:latin typeface="Calibri"/>
                <a:cs typeface="Calibri"/>
              </a:rPr>
              <a:t>Randomly select some tweets to create testing dataset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10004" y="5576361"/>
            <a:ext cx="3093312" cy="58477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2.    Sort the remaining tweets by tweet influence score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0004" y="5561693"/>
            <a:ext cx="3093312" cy="58477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3.    Split the sorted tweets into 2 parts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682749" y="1820614"/>
            <a:ext cx="492419" cy="3312616"/>
          </a:xfrm>
          <a:prstGeom prst="rect">
            <a:avLst/>
          </a:prstGeom>
          <a:noFill/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</a:endParaRPr>
          </a:p>
        </p:txBody>
      </p:sp>
      <p:sp>
        <p:nvSpPr>
          <p:cNvPr id="86" name="Rectangular Callout 85"/>
          <p:cNvSpPr/>
          <p:nvPr/>
        </p:nvSpPr>
        <p:spPr>
          <a:xfrm>
            <a:off x="2317837" y="1818163"/>
            <a:ext cx="1398163" cy="862735"/>
          </a:xfrm>
          <a:prstGeom prst="wedgeRectCallout">
            <a:avLst>
              <a:gd name="adj1" fmla="val -54857"/>
              <a:gd name="adj2" fmla="val 9359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/>
                <a:cs typeface="Calibri"/>
              </a:rPr>
              <a:t>Unsorted influence score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711966" y="2170588"/>
            <a:ext cx="492419" cy="2664851"/>
          </a:xfrm>
          <a:prstGeom prst="rect">
            <a:avLst/>
          </a:prstGeom>
          <a:noFill/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</a:endParaRPr>
          </a:p>
        </p:txBody>
      </p:sp>
      <p:sp>
        <p:nvSpPr>
          <p:cNvPr id="88" name="Rectangular Callout 87"/>
          <p:cNvSpPr/>
          <p:nvPr/>
        </p:nvSpPr>
        <p:spPr>
          <a:xfrm>
            <a:off x="5312797" y="1820614"/>
            <a:ext cx="1238453" cy="860284"/>
          </a:xfrm>
          <a:prstGeom prst="wedgeRectCallout">
            <a:avLst>
              <a:gd name="adj1" fmla="val -54857"/>
              <a:gd name="adj2" fmla="val 9359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/>
                <a:cs typeface="Calibri"/>
              </a:rPr>
              <a:t>S</a:t>
            </a:r>
            <a:r>
              <a:rPr lang="en-US" sz="1600" dirty="0" smtClean="0">
                <a:latin typeface="Calibri"/>
                <a:cs typeface="Calibri"/>
              </a:rPr>
              <a:t>orted influence score</a:t>
            </a:r>
            <a:endParaRPr lang="en-US"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9655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75" grpId="0" animBg="1"/>
      <p:bldP spid="87" grpId="0" animBg="1"/>
      <p:bldP spid="8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Defense of Li Wang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457460"/>
            <a:ext cx="8229600" cy="4668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600" dirty="0"/>
              <a:t>E</a:t>
            </a:r>
            <a:r>
              <a:rPr lang="en-US" sz="2600" dirty="0" smtClean="0"/>
              <a:t>very day, </a:t>
            </a:r>
            <a:r>
              <a:rPr lang="en-US" sz="2600" dirty="0"/>
              <a:t>large amount of clinical tweets are posted </a:t>
            </a:r>
            <a:r>
              <a:rPr lang="en-US" sz="2600" dirty="0" smtClean="0"/>
              <a:t>on Twitter </a:t>
            </a:r>
          </a:p>
          <a:p>
            <a:r>
              <a:rPr lang="en-US" sz="2600" dirty="0"/>
              <a:t>Classify clinical tweets so that they can be readily consumed by new healthcare applications</a:t>
            </a:r>
          </a:p>
          <a:p>
            <a:r>
              <a:rPr lang="en-US" sz="2600" dirty="0" smtClean="0"/>
              <a:t>Traditional methods may not scale up well when the dataset size largely increases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708598" y="4601492"/>
            <a:ext cx="5910538" cy="1220611"/>
            <a:chOff x="1958402" y="4643134"/>
            <a:chExt cx="5910538" cy="1220611"/>
          </a:xfrm>
        </p:grpSpPr>
        <p:sp>
          <p:nvSpPr>
            <p:cNvPr id="9" name="TextBox 8"/>
            <p:cNvSpPr txBox="1"/>
            <p:nvPr/>
          </p:nvSpPr>
          <p:spPr>
            <a:xfrm>
              <a:off x="4579806" y="4643134"/>
              <a:ext cx="1347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6600"/>
                  </a:solidFill>
                  <a:latin typeface="Arial"/>
                  <a:cs typeface="Arial"/>
                </a:rPr>
                <a:t>Demand</a:t>
              </a:r>
              <a:endParaRPr lang="en-US" sz="2400" dirty="0">
                <a:solidFill>
                  <a:srgbClr val="FF6600"/>
                </a:solidFill>
                <a:latin typeface="Arial"/>
                <a:cs typeface="Arial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958402" y="4674798"/>
              <a:ext cx="5910538" cy="1188947"/>
              <a:chOff x="1958402" y="4674798"/>
              <a:chExt cx="5910538" cy="1188947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330767" y="4966301"/>
                <a:ext cx="45381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/>
                    <a:cs typeface="Calibri"/>
                  </a:rPr>
                  <a:t>N</a:t>
                </a:r>
                <a:r>
                  <a:rPr lang="en-US" sz="2400" dirty="0" smtClean="0">
                    <a:latin typeface="Calibri"/>
                    <a:cs typeface="Calibri"/>
                  </a:rPr>
                  <a:t>ew tools and techniques for fast and accurate classification</a:t>
                </a:r>
                <a:endParaRPr lang="en-US" sz="2400" dirty="0">
                  <a:latin typeface="Calibri"/>
                  <a:cs typeface="Calibri"/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8402" y="4674798"/>
                <a:ext cx="1188947" cy="11889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20987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CTC: Tweet Influence Evaluation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1714053"/>
              </p:ext>
            </p:extLst>
          </p:nvPr>
        </p:nvGraphicFramePr>
        <p:xfrm>
          <a:off x="457200" y="2303427"/>
          <a:ext cx="8229600" cy="3959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623"/>
                <a:gridCol w="873220"/>
                <a:gridCol w="3929489"/>
                <a:gridCol w="2058268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Classification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Model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Training </a:t>
                      </a: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set</a:t>
                      </a: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Number of Tweets in testing </a:t>
                      </a: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set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18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17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18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19</a:t>
                      </a: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20</a:t>
                      </a: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21</a:t>
                      </a: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22</a:t>
                      </a: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23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24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3366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M1</a:t>
                      </a: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3366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M1</a:t>
                      </a:r>
                      <a:endParaRPr lang="en-US" sz="1800" dirty="0">
                        <a:solidFill>
                          <a:srgbClr val="3366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M2</a:t>
                      </a: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M2</a:t>
                      </a:r>
                      <a:endParaRPr lang="en-US" sz="18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8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M3</a:t>
                      </a: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8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M3</a:t>
                      </a: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M4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M4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Top 50% influential </a:t>
                      </a: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tweets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Bottom 50% influential </a:t>
                      </a: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tweets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Top 50% influential </a:t>
                      </a: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tweets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Bottom 50% influential </a:t>
                      </a: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tweets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Top 50% influential </a:t>
                      </a: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tweets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Bottom 50% influential </a:t>
                      </a: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tweets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Top 50% influential </a:t>
                      </a: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tweets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Bottom 50% </a:t>
                      </a:r>
                      <a:r>
                        <a:rPr lang="en-US" sz="18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influential </a:t>
                      </a:r>
                      <a:r>
                        <a:rPr lang="en-US" sz="180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tweets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80</a:t>
                      </a: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80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150</a:t>
                      </a: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150</a:t>
                      </a: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12000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12000</a:t>
                      </a: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13000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13000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86101" y="1659679"/>
            <a:ext cx="1789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libri"/>
                <a:cs typeface="Calibri"/>
              </a:rPr>
              <a:t>Workload W</a:t>
            </a:r>
            <a:r>
              <a:rPr lang="en-US" sz="2200" baseline="-25000" dirty="0" smtClean="0">
                <a:latin typeface="Calibri"/>
                <a:cs typeface="Calibri"/>
              </a:rPr>
              <a:t>2</a:t>
            </a:r>
            <a:endParaRPr lang="en-US" sz="2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4372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for </a:t>
            </a:r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32108"/>
            <a:ext cx="8229600" cy="1456329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For each pair in 4 models, the classifier trained with top 50% influential tweets always produced higher accuracy</a:t>
            </a:r>
          </a:p>
          <a:p>
            <a:r>
              <a:rPr lang="en-US" sz="1800" dirty="0" smtClean="0"/>
              <a:t>The largest difference is 6% in Model 1</a:t>
            </a:r>
          </a:p>
          <a:p>
            <a:r>
              <a:rPr lang="en-US" sz="1800" dirty="0" smtClean="0"/>
              <a:t>The training dataset created from higher influential tweets are more informative, reliable and accurate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8" name="Char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195745"/>
              </p:ext>
            </p:extLst>
          </p:nvPr>
        </p:nvGraphicFramePr>
        <p:xfrm>
          <a:off x="1551378" y="1298727"/>
          <a:ext cx="6158216" cy="3536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53229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for </a:t>
            </a:r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32399"/>
            <a:ext cx="8229600" cy="893763"/>
          </a:xfrm>
        </p:spPr>
        <p:txBody>
          <a:bodyPr>
            <a:normAutofit/>
          </a:bodyPr>
          <a:lstStyle/>
          <a:p>
            <a:r>
              <a:rPr lang="en-US" sz="2000" dirty="0"/>
              <a:t>The time difference </a:t>
            </a:r>
            <a:r>
              <a:rPr lang="en-US" sz="2000" dirty="0" smtClean="0"/>
              <a:t>between each pair was </a:t>
            </a:r>
            <a:r>
              <a:rPr lang="en-US" sz="2000" dirty="0"/>
              <a:t>very </a:t>
            </a:r>
            <a:r>
              <a:rPr lang="en-US" sz="2000" dirty="0" smtClean="0"/>
              <a:t>close</a:t>
            </a:r>
          </a:p>
          <a:p>
            <a:r>
              <a:rPr lang="en-US" sz="2000" dirty="0" smtClean="0"/>
              <a:t>The processing time increased as the training dataset grew, but not much 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458204718"/>
              </p:ext>
            </p:extLst>
          </p:nvPr>
        </p:nvGraphicFramePr>
        <p:xfrm>
          <a:off x="1257299" y="1337144"/>
          <a:ext cx="6447368" cy="40603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4692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CTC Scalability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838514"/>
              </p:ext>
            </p:extLst>
          </p:nvPr>
        </p:nvGraphicFramePr>
        <p:xfrm>
          <a:off x="422407" y="2300708"/>
          <a:ext cx="8229600" cy="2880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Experiment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Model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# of tweets to be classified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25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26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27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28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29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30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8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M3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8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M3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8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M3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M4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 Million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10 Million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100 Million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 Million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10 Million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100 Million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33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86101" y="1699734"/>
            <a:ext cx="1789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libri"/>
                <a:cs typeface="Calibri"/>
              </a:rPr>
              <a:t>Workload W</a:t>
            </a:r>
            <a:r>
              <a:rPr lang="en-US" sz="2200" baseline="-25000" dirty="0" smtClean="0">
                <a:latin typeface="Calibri"/>
                <a:cs typeface="Calibri"/>
              </a:rPr>
              <a:t>3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0758" y="5410127"/>
            <a:ext cx="71352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Both Model 3 and Model 4 showed good classification accuracy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Use both of them to test CTC scalability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Replicate the data to achieve 100 million tweets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653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</a:t>
            </a:r>
            <a:r>
              <a:rPr lang="en-US" dirty="0" smtClean="0"/>
              <a:t>Evaluation Setup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5291419"/>
              </p:ext>
            </p:extLst>
          </p:nvPr>
        </p:nvGraphicFramePr>
        <p:xfrm>
          <a:off x="473277" y="1982285"/>
          <a:ext cx="8229600" cy="1234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42975" algn="l"/>
                        </a:tabLs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Node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OS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Memory size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Hard drive size</a:t>
                      </a:r>
                      <a:endParaRPr lang="en-US" sz="18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Hadoop</a:t>
                      </a: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 version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Master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Slave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Ubuntu 12.04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Ubuntu 12.04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4 GB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2 GB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350 GB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80 GB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1.2.1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1.2.1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223072"/>
              </p:ext>
            </p:extLst>
          </p:nvPr>
        </p:nvGraphicFramePr>
        <p:xfrm>
          <a:off x="457200" y="4630929"/>
          <a:ext cx="8229600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2667"/>
                <a:gridCol w="1354666"/>
                <a:gridCol w="2455334"/>
                <a:gridCol w="2556933"/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Number </a:t>
                      </a: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of </a:t>
                      </a: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tweets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Data size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Number </a:t>
                      </a: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of map </a:t>
                      </a: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tasks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Number </a:t>
                      </a: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of reduce </a:t>
                      </a:r>
                      <a:r>
                        <a:rPr lang="en-US" sz="1800" dirty="0" smtClean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tasks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 million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10 million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100 million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82.8 MB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842 MB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8.4 GB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2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13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126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63D43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74790" y="4243860"/>
            <a:ext cx="285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Hadoop</a:t>
            </a:r>
            <a:r>
              <a:rPr lang="en-US" dirty="0" smtClean="0"/>
              <a:t> classification jobs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48754" y="1582950"/>
            <a:ext cx="23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Hadoop</a:t>
            </a:r>
            <a:r>
              <a:rPr lang="en-US" dirty="0" smtClean="0"/>
              <a:t> cluster setup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2664" y="3496406"/>
            <a:ext cx="515522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latin typeface="Calibri"/>
                <a:cs typeface="Calibri"/>
              </a:rPr>
              <a:t>Hadoop</a:t>
            </a:r>
            <a:r>
              <a:rPr lang="en-US" dirty="0" smtClean="0">
                <a:latin typeface="Calibri"/>
                <a:cs typeface="Calibri"/>
              </a:rPr>
              <a:t> cluster: </a:t>
            </a:r>
            <a:r>
              <a:rPr lang="en-US" dirty="0" smtClean="0">
                <a:solidFill>
                  <a:srgbClr val="3366FF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latin typeface="Calibri"/>
                <a:cs typeface="Calibri"/>
              </a:rPr>
              <a:t> Master node, </a:t>
            </a:r>
            <a:r>
              <a:rPr lang="en-US" dirty="0" smtClean="0">
                <a:solidFill>
                  <a:srgbClr val="3366FF"/>
                </a:solidFill>
                <a:latin typeface="Calibri"/>
                <a:cs typeface="Calibri"/>
              </a:rPr>
              <a:t>5</a:t>
            </a:r>
            <a:r>
              <a:rPr lang="en-US" dirty="0" smtClean="0">
                <a:latin typeface="Calibri"/>
                <a:cs typeface="Calibri"/>
              </a:rPr>
              <a:t> Slave nodes</a:t>
            </a:r>
          </a:p>
          <a:p>
            <a:r>
              <a:rPr lang="en-US" dirty="0" smtClean="0">
                <a:latin typeface="Calibri"/>
                <a:cs typeface="Calibri"/>
              </a:rPr>
              <a:t>Default block size: </a:t>
            </a:r>
            <a:r>
              <a:rPr lang="en-US" dirty="0" smtClean="0">
                <a:solidFill>
                  <a:srgbClr val="3366FF"/>
                </a:solidFill>
                <a:latin typeface="Calibri"/>
                <a:cs typeface="Calibri"/>
              </a:rPr>
              <a:t>64 MB</a:t>
            </a:r>
          </a:p>
        </p:txBody>
      </p:sp>
    </p:spTree>
    <p:extLst>
      <p:ext uri="{BB962C8B-B14F-4D97-AF65-F5344CB8AC3E}">
        <p14:creationId xmlns:p14="http://schemas.microsoft.com/office/powerpoint/2010/main" val="37808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Hadoop</a:t>
            </a:r>
            <a:r>
              <a:rPr lang="en-US" dirty="0"/>
              <a:t> </a:t>
            </a:r>
            <a:r>
              <a:rPr lang="en-US" dirty="0" err="1"/>
              <a:t>MapReduce</a:t>
            </a:r>
            <a:r>
              <a:rPr lang="en-US" dirty="0"/>
              <a:t> Framework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Defense of Li Wang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35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29714" y="1777068"/>
            <a:ext cx="8496763" cy="4192434"/>
            <a:chOff x="329714" y="1777068"/>
            <a:chExt cx="8496763" cy="4192434"/>
          </a:xfrm>
        </p:grpSpPr>
        <p:sp>
          <p:nvSpPr>
            <p:cNvPr id="55" name="TextBox 54"/>
            <p:cNvSpPr txBox="1"/>
            <p:nvPr/>
          </p:nvSpPr>
          <p:spPr>
            <a:xfrm>
              <a:off x="7970503" y="4347922"/>
              <a:ext cx="8559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Calibri"/>
                </a:rPr>
                <a:t>Output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Calibri"/>
                </a:rPr>
                <a:t>files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329714" y="1777068"/>
              <a:ext cx="8429535" cy="4192434"/>
              <a:chOff x="204812" y="1881173"/>
              <a:chExt cx="8429535" cy="4192434"/>
            </a:xfrm>
          </p:grpSpPr>
          <p:sp>
            <p:nvSpPr>
              <p:cNvPr id="57" name="Magnetic Disk 56"/>
              <p:cNvSpPr/>
              <p:nvPr/>
            </p:nvSpPr>
            <p:spPr>
              <a:xfrm>
                <a:off x="390752" y="3361371"/>
                <a:ext cx="676448" cy="840891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59" name="Multidocument 58"/>
              <p:cNvSpPr/>
              <p:nvPr/>
            </p:nvSpPr>
            <p:spPr>
              <a:xfrm>
                <a:off x="8033615" y="3534092"/>
                <a:ext cx="600732" cy="806572"/>
              </a:xfrm>
              <a:prstGeom prst="flowChartMultidocumen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cxnSp>
            <p:nvCxnSpPr>
              <p:cNvPr id="60" name="Straight Arrow Connector 59"/>
              <p:cNvCxnSpPr>
                <a:stCxn id="57" idx="4"/>
                <a:endCxn id="86" idx="1"/>
              </p:cNvCxnSpPr>
              <p:nvPr/>
            </p:nvCxnSpPr>
            <p:spPr>
              <a:xfrm flipV="1">
                <a:off x="1067200" y="3767652"/>
                <a:ext cx="667310" cy="14165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grpSp>
            <p:nvGrpSpPr>
              <p:cNvPr id="67" name="Group 66"/>
              <p:cNvGrpSpPr/>
              <p:nvPr/>
            </p:nvGrpSpPr>
            <p:grpSpPr>
              <a:xfrm>
                <a:off x="1734510" y="3364366"/>
                <a:ext cx="2986496" cy="961021"/>
                <a:chOff x="1493248" y="5251288"/>
                <a:chExt cx="2986496" cy="961021"/>
              </a:xfrm>
            </p:grpSpPr>
            <p:sp>
              <p:nvSpPr>
                <p:cNvPr id="86" name="Multidocument 85"/>
                <p:cNvSpPr/>
                <p:nvPr/>
              </p:nvSpPr>
              <p:spPr>
                <a:xfrm>
                  <a:off x="1493248" y="5251288"/>
                  <a:ext cx="600732" cy="806572"/>
                </a:xfrm>
                <a:prstGeom prst="flowChartMultidocumen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endParaRPr>
                </a:p>
              </p:txBody>
            </p:sp>
            <p:grpSp>
              <p:nvGrpSpPr>
                <p:cNvPr id="87" name="Group 86"/>
                <p:cNvGrpSpPr/>
                <p:nvPr/>
              </p:nvGrpSpPr>
              <p:grpSpPr>
                <a:xfrm>
                  <a:off x="2641145" y="5389138"/>
                  <a:ext cx="1838599" cy="823171"/>
                  <a:chOff x="3056236" y="4204467"/>
                  <a:chExt cx="1867598" cy="855317"/>
                </a:xfrm>
              </p:grpSpPr>
              <p:sp>
                <p:nvSpPr>
                  <p:cNvPr id="89" name="Rounded Rectangle 88"/>
                  <p:cNvSpPr/>
                  <p:nvPr/>
                </p:nvSpPr>
                <p:spPr>
                  <a:xfrm>
                    <a:off x="3180387" y="4238789"/>
                    <a:ext cx="1179211" cy="477945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4F81BD">
                          <a:tint val="50000"/>
                          <a:satMod val="300000"/>
                        </a:srgbClr>
                      </a:gs>
                      <a:gs pos="35000">
                        <a:srgbClr val="4F81BD">
                          <a:tint val="37000"/>
                          <a:satMod val="300000"/>
                        </a:srgbClr>
                      </a:gs>
                      <a:gs pos="100000">
                        <a:srgbClr val="4F81BD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Calibri"/>
                    </a:endParaRPr>
                  </a:p>
                </p:txBody>
              </p:sp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3056236" y="4676029"/>
                    <a:ext cx="1202867" cy="3837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</a:rPr>
                      <a:t>Data</a:t>
                    </a:r>
                    <a:r>
                      <a:rPr kumimoji="0" lang="zh-CN" alt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</a:rPr>
                      <a:t> </a:t>
                    </a:r>
                    <a:r>
                      <a:rPr kumimoji="0" lang="en-US" altLang="zh-CN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</a:rPr>
                      <a:t>Node</a:t>
                    </a: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3979826" y="4204467"/>
                    <a:ext cx="944008" cy="720765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064A2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8064A2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8064A2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Calibri"/>
                      </a:rPr>
                      <a:t>Map</a:t>
                    </a: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Calibri"/>
                    </a:endParaRPr>
                  </a:p>
                </p:txBody>
              </p:sp>
            </p:grpSp>
            <p:cxnSp>
              <p:nvCxnSpPr>
                <p:cNvPr id="88" name="Straight Arrow Connector 87"/>
                <p:cNvCxnSpPr>
                  <a:stCxn id="86" idx="3"/>
                  <a:endCxn id="89" idx="1"/>
                </p:cNvCxnSpPr>
                <p:nvPr/>
              </p:nvCxnSpPr>
              <p:spPr>
                <a:xfrm flipV="1">
                  <a:off x="2093980" y="5652161"/>
                  <a:ext cx="669388" cy="2413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68" name="Group 67"/>
              <p:cNvGrpSpPr/>
              <p:nvPr/>
            </p:nvGrpSpPr>
            <p:grpSpPr>
              <a:xfrm>
                <a:off x="1734510" y="4845585"/>
                <a:ext cx="2986496" cy="961021"/>
                <a:chOff x="1493248" y="5251288"/>
                <a:chExt cx="2986496" cy="961021"/>
              </a:xfrm>
            </p:grpSpPr>
            <p:sp>
              <p:nvSpPr>
                <p:cNvPr id="80" name="Multidocument 79"/>
                <p:cNvSpPr/>
                <p:nvPr/>
              </p:nvSpPr>
              <p:spPr>
                <a:xfrm>
                  <a:off x="1493248" y="5251288"/>
                  <a:ext cx="600732" cy="806572"/>
                </a:xfrm>
                <a:prstGeom prst="flowChartMultidocumen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endParaRPr>
                </a:p>
              </p:txBody>
            </p:sp>
            <p:grpSp>
              <p:nvGrpSpPr>
                <p:cNvPr id="81" name="Group 80"/>
                <p:cNvGrpSpPr/>
                <p:nvPr/>
              </p:nvGrpSpPr>
              <p:grpSpPr>
                <a:xfrm>
                  <a:off x="2641145" y="5389138"/>
                  <a:ext cx="1838599" cy="823171"/>
                  <a:chOff x="3056236" y="4204467"/>
                  <a:chExt cx="1867598" cy="855317"/>
                </a:xfrm>
              </p:grpSpPr>
              <p:sp>
                <p:nvSpPr>
                  <p:cNvPr id="83" name="Rounded Rectangle 82"/>
                  <p:cNvSpPr/>
                  <p:nvPr/>
                </p:nvSpPr>
                <p:spPr>
                  <a:xfrm>
                    <a:off x="3180387" y="4238789"/>
                    <a:ext cx="1179211" cy="477945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4F81BD">
                          <a:tint val="50000"/>
                          <a:satMod val="300000"/>
                        </a:srgbClr>
                      </a:gs>
                      <a:gs pos="35000">
                        <a:srgbClr val="4F81BD">
                          <a:tint val="37000"/>
                          <a:satMod val="300000"/>
                        </a:srgbClr>
                      </a:gs>
                      <a:gs pos="100000">
                        <a:srgbClr val="4F81BD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Calibri"/>
                    </a:endParaRP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3056236" y="4676029"/>
                    <a:ext cx="1202867" cy="3837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</a:rPr>
                      <a:t>Data</a:t>
                    </a:r>
                    <a:r>
                      <a:rPr kumimoji="0" lang="zh-CN" alt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</a:rPr>
                      <a:t> </a:t>
                    </a:r>
                    <a:r>
                      <a:rPr kumimoji="0" lang="en-US" altLang="zh-CN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</a:rPr>
                      <a:t>Node</a:t>
                    </a: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85" name="Oval 84"/>
                  <p:cNvSpPr/>
                  <p:nvPr/>
                </p:nvSpPr>
                <p:spPr>
                  <a:xfrm>
                    <a:off x="3979826" y="4204467"/>
                    <a:ext cx="944008" cy="720765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064A2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8064A2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8064A2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Calibri"/>
                      </a:rPr>
                      <a:t>Map</a:t>
                    </a: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Calibri"/>
                    </a:endParaRPr>
                  </a:p>
                </p:txBody>
              </p:sp>
            </p:grpSp>
            <p:cxnSp>
              <p:nvCxnSpPr>
                <p:cNvPr id="82" name="Straight Arrow Connector 81"/>
                <p:cNvCxnSpPr>
                  <a:stCxn id="80" idx="3"/>
                  <a:endCxn id="83" idx="1"/>
                </p:cNvCxnSpPr>
                <p:nvPr/>
              </p:nvCxnSpPr>
              <p:spPr>
                <a:xfrm flipV="1">
                  <a:off x="2093980" y="5652161"/>
                  <a:ext cx="669388" cy="2413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69" name="Group 68"/>
              <p:cNvGrpSpPr/>
              <p:nvPr/>
            </p:nvGrpSpPr>
            <p:grpSpPr>
              <a:xfrm>
                <a:off x="1734510" y="1881173"/>
                <a:ext cx="2986496" cy="961021"/>
                <a:chOff x="1493248" y="5251288"/>
                <a:chExt cx="2986496" cy="961021"/>
              </a:xfrm>
            </p:grpSpPr>
            <p:sp>
              <p:nvSpPr>
                <p:cNvPr id="74" name="Multidocument 73"/>
                <p:cNvSpPr/>
                <p:nvPr/>
              </p:nvSpPr>
              <p:spPr>
                <a:xfrm>
                  <a:off x="1493248" y="5251288"/>
                  <a:ext cx="600732" cy="806572"/>
                </a:xfrm>
                <a:prstGeom prst="flowChartMultidocument">
                  <a:avLst/>
                </a:prstGeom>
                <a:gradFill rotWithShape="1">
                  <a:gsLst>
                    <a:gs pos="0">
                      <a:sysClr val="windowText" lastClr="000000">
                        <a:tint val="50000"/>
                        <a:satMod val="300000"/>
                      </a:sysClr>
                    </a:gs>
                    <a:gs pos="35000">
                      <a:sysClr val="windowText" lastClr="000000">
                        <a:tint val="37000"/>
                        <a:satMod val="300000"/>
                      </a:sysClr>
                    </a:gs>
                    <a:gs pos="100000">
                      <a:sysClr val="windowText" lastClr="000000">
                        <a:tint val="15000"/>
                        <a:satMod val="350000"/>
                      </a:sys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endParaRPr>
                </a:p>
              </p:txBody>
            </p:sp>
            <p:grpSp>
              <p:nvGrpSpPr>
                <p:cNvPr id="75" name="Group 74"/>
                <p:cNvGrpSpPr/>
                <p:nvPr/>
              </p:nvGrpSpPr>
              <p:grpSpPr>
                <a:xfrm>
                  <a:off x="2641145" y="5389138"/>
                  <a:ext cx="1838599" cy="823171"/>
                  <a:chOff x="3056236" y="4204467"/>
                  <a:chExt cx="1867598" cy="855317"/>
                </a:xfrm>
              </p:grpSpPr>
              <p:sp>
                <p:nvSpPr>
                  <p:cNvPr id="77" name="Rounded Rectangle 76"/>
                  <p:cNvSpPr/>
                  <p:nvPr/>
                </p:nvSpPr>
                <p:spPr>
                  <a:xfrm>
                    <a:off x="3180387" y="4238789"/>
                    <a:ext cx="1179211" cy="477945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4F81BD">
                          <a:tint val="50000"/>
                          <a:satMod val="300000"/>
                        </a:srgbClr>
                      </a:gs>
                      <a:gs pos="35000">
                        <a:srgbClr val="4F81BD">
                          <a:tint val="37000"/>
                          <a:satMod val="300000"/>
                        </a:srgbClr>
                      </a:gs>
                      <a:gs pos="100000">
                        <a:srgbClr val="4F81BD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Calibri"/>
                    </a:endParaRP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3056236" y="4676029"/>
                    <a:ext cx="1202867" cy="3837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</a:rPr>
                      <a:t>Data</a:t>
                    </a:r>
                    <a:r>
                      <a:rPr kumimoji="0" lang="zh-CN" alt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</a:rPr>
                      <a:t> </a:t>
                    </a:r>
                    <a:r>
                      <a:rPr kumimoji="0" lang="en-US" altLang="zh-CN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</a:rPr>
                      <a:t>Node</a:t>
                    </a: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79" name="Oval 78"/>
                  <p:cNvSpPr/>
                  <p:nvPr/>
                </p:nvSpPr>
                <p:spPr>
                  <a:xfrm>
                    <a:off x="3979826" y="4204467"/>
                    <a:ext cx="944008" cy="720765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8064A2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8064A2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8064A2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Calibri"/>
                      </a:rPr>
                      <a:t>Map</a:t>
                    </a: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Calibri"/>
                    </a:endParaRPr>
                  </a:p>
                </p:txBody>
              </p:sp>
            </p:grpSp>
            <p:cxnSp>
              <p:nvCxnSpPr>
                <p:cNvPr id="76" name="Straight Arrow Connector 75"/>
                <p:cNvCxnSpPr>
                  <a:stCxn id="74" idx="3"/>
                  <a:endCxn id="77" idx="1"/>
                </p:cNvCxnSpPr>
                <p:nvPr/>
              </p:nvCxnSpPr>
              <p:spPr>
                <a:xfrm flipV="1">
                  <a:off x="2093980" y="5652161"/>
                  <a:ext cx="669388" cy="2413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cxnSp>
            <p:nvCxnSpPr>
              <p:cNvPr id="70" name="Curved Connector 69"/>
              <p:cNvCxnSpPr>
                <a:stCxn id="79" idx="6"/>
                <a:endCxn id="93" idx="2"/>
              </p:cNvCxnSpPr>
              <p:nvPr/>
            </p:nvCxnSpPr>
            <p:spPr>
              <a:xfrm>
                <a:off x="4721006" y="2365861"/>
                <a:ext cx="658589" cy="1474284"/>
              </a:xfrm>
              <a:prstGeom prst="curvedConnector3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1" name="Curved Connector 70"/>
              <p:cNvCxnSpPr>
                <a:stCxn id="85" idx="6"/>
                <a:endCxn id="93" idx="2"/>
              </p:cNvCxnSpPr>
              <p:nvPr/>
            </p:nvCxnSpPr>
            <p:spPr>
              <a:xfrm flipV="1">
                <a:off x="4721006" y="3840145"/>
                <a:ext cx="658589" cy="1490128"/>
              </a:xfrm>
              <a:prstGeom prst="curvedConnector3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2" name="Curved Connector 71"/>
              <p:cNvCxnSpPr>
                <a:stCxn id="79" idx="6"/>
                <a:endCxn id="93" idx="2"/>
              </p:cNvCxnSpPr>
              <p:nvPr/>
            </p:nvCxnSpPr>
            <p:spPr>
              <a:xfrm>
                <a:off x="4721006" y="2365861"/>
                <a:ext cx="658589" cy="1474284"/>
              </a:xfrm>
              <a:prstGeom prst="curvedConnector3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3" name="Curved Connector 72"/>
              <p:cNvCxnSpPr>
                <a:stCxn id="91" idx="6"/>
                <a:endCxn id="93" idx="2"/>
              </p:cNvCxnSpPr>
              <p:nvPr/>
            </p:nvCxnSpPr>
            <p:spPr>
              <a:xfrm flipV="1">
                <a:off x="4721006" y="3840145"/>
                <a:ext cx="658589" cy="8909"/>
              </a:xfrm>
              <a:prstGeom prst="curvedConnector3">
                <a:avLst>
                  <a:gd name="adj1" fmla="val 50000"/>
                </a:avLst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grpSp>
            <p:nvGrpSpPr>
              <p:cNvPr id="99" name="Group 98"/>
              <p:cNvGrpSpPr/>
              <p:nvPr/>
            </p:nvGrpSpPr>
            <p:grpSpPr>
              <a:xfrm>
                <a:off x="5379595" y="3493307"/>
                <a:ext cx="2654020" cy="1023833"/>
                <a:chOff x="5379595" y="2662789"/>
                <a:chExt cx="2654020" cy="1023833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5379595" y="2662789"/>
                  <a:ext cx="1806769" cy="1023833"/>
                  <a:chOff x="5522158" y="4156207"/>
                  <a:chExt cx="1806769" cy="1023833"/>
                </a:xfrm>
              </p:grpSpPr>
              <p:sp>
                <p:nvSpPr>
                  <p:cNvPr id="92" name="Rounded Rectangle 91"/>
                  <p:cNvSpPr/>
                  <p:nvPr/>
                </p:nvSpPr>
                <p:spPr>
                  <a:xfrm>
                    <a:off x="6002369" y="4397805"/>
                    <a:ext cx="1301088" cy="412903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4F81BD">
                          <a:tint val="50000"/>
                          <a:satMod val="300000"/>
                        </a:srgbClr>
                      </a:gs>
                      <a:gs pos="35000">
                        <a:srgbClr val="4F81BD">
                          <a:tint val="37000"/>
                          <a:satMod val="300000"/>
                        </a:srgbClr>
                      </a:gs>
                      <a:gs pos="100000">
                        <a:srgbClr val="4F81BD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Calibri"/>
                    </a:endParaRPr>
                  </a:p>
                </p:txBody>
              </p:sp>
              <p:sp>
                <p:nvSpPr>
                  <p:cNvPr id="93" name="Oval 92"/>
                  <p:cNvSpPr/>
                  <p:nvPr/>
                </p:nvSpPr>
                <p:spPr>
                  <a:xfrm>
                    <a:off x="5522158" y="4156207"/>
                    <a:ext cx="1343354" cy="69367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C0504D">
                          <a:tint val="100000"/>
                          <a:shade val="100000"/>
                          <a:satMod val="130000"/>
                        </a:srgbClr>
                      </a:gs>
                      <a:gs pos="100000">
                        <a:srgbClr val="C0504D">
                          <a:tint val="50000"/>
                          <a:shade val="100000"/>
                          <a:satMod val="35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C0504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Calibri"/>
                      </a:rPr>
                      <a:t>Reduce</a:t>
                    </a: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Calibri"/>
                    </a:endParaRPr>
                  </a:p>
                </p:txBody>
              </p:sp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6144738" y="4810708"/>
                    <a:ext cx="11841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</a:rPr>
                      <a:t>Data</a:t>
                    </a:r>
                    <a:r>
                      <a:rPr kumimoji="0" lang="zh-CN" alt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</a:rPr>
                      <a:t> </a:t>
                    </a:r>
                    <a:r>
                      <a:rPr kumimoji="0" lang="en-US" altLang="zh-CN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</a:rPr>
                      <a:t>Node</a:t>
                    </a: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cs typeface="Calibri"/>
                    </a:endParaRPr>
                  </a:p>
                </p:txBody>
              </p:sp>
            </p:grpSp>
            <p:cxnSp>
              <p:nvCxnSpPr>
                <p:cNvPr id="62" name="Straight Arrow Connector 61"/>
                <p:cNvCxnSpPr>
                  <a:stCxn id="92" idx="3"/>
                  <a:endCxn id="59" idx="1"/>
                </p:cNvCxnSpPr>
                <p:nvPr/>
              </p:nvCxnSpPr>
              <p:spPr>
                <a:xfrm flipV="1">
                  <a:off x="7160894" y="3106860"/>
                  <a:ext cx="872721" cy="3979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cxnSp>
            <p:nvCxnSpPr>
              <p:cNvPr id="64" name="Straight Arrow Connector 63"/>
              <p:cNvCxnSpPr>
                <a:stCxn id="57" idx="4"/>
                <a:endCxn id="74" idx="1"/>
              </p:cNvCxnSpPr>
              <p:nvPr/>
            </p:nvCxnSpPr>
            <p:spPr>
              <a:xfrm flipV="1">
                <a:off x="1067200" y="2284459"/>
                <a:ext cx="667310" cy="1497358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5" name="Straight Arrow Connector 64"/>
              <p:cNvCxnSpPr>
                <a:stCxn id="57" idx="4"/>
              </p:cNvCxnSpPr>
              <p:nvPr/>
            </p:nvCxnSpPr>
            <p:spPr>
              <a:xfrm>
                <a:off x="1067200" y="3781817"/>
                <a:ext cx="667310" cy="1483336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54" name="TextBox 53"/>
              <p:cNvSpPr txBox="1"/>
              <p:nvPr/>
            </p:nvSpPr>
            <p:spPr>
              <a:xfrm>
                <a:off x="204812" y="4254203"/>
                <a:ext cx="1120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cs typeface="Calibri"/>
                  </a:rPr>
                  <a:t>Input files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Calibri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676107" y="5704275"/>
                <a:ext cx="6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cs typeface="Calibri"/>
                  </a:rPr>
                  <a:t>Splits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3380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for </a:t>
            </a:r>
            <a:r>
              <a:rPr lang="en-US" dirty="0" smtClean="0"/>
              <a:t>W</a:t>
            </a:r>
            <a:r>
              <a:rPr lang="en-US" baseline="-25000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13867"/>
            <a:ext cx="8229600" cy="1012296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Time consumption increased with respect to the dataset size</a:t>
            </a:r>
          </a:p>
          <a:p>
            <a:r>
              <a:rPr lang="en-US" sz="2000" dirty="0" smtClean="0"/>
              <a:t>When the dataset reached to 100 million, the time consumption was less than  minutes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490446229"/>
              </p:ext>
            </p:extLst>
          </p:nvPr>
        </p:nvGraphicFramePr>
        <p:xfrm>
          <a:off x="1292485" y="1390954"/>
          <a:ext cx="6793182" cy="3815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1888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Conclusion: CTC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6833"/>
            <a:ext cx="8229600" cy="4348163"/>
          </a:xfrm>
        </p:spPr>
        <p:txBody>
          <a:bodyPr>
            <a:normAutofit/>
          </a:bodyPr>
          <a:lstStyle/>
          <a:p>
            <a:r>
              <a:rPr lang="en-US" dirty="0" smtClean="0"/>
              <a:t>CTC leverages SNOMED CT and </a:t>
            </a:r>
            <a:r>
              <a:rPr lang="en-US" dirty="0"/>
              <a:t>T</a:t>
            </a:r>
            <a:r>
              <a:rPr lang="en-US" dirty="0" smtClean="0"/>
              <a:t>weet influence score</a:t>
            </a:r>
          </a:p>
          <a:p>
            <a:pPr lvl="1">
              <a:buFont typeface="Wingdings" charset="2"/>
              <a:buChar char="Ø"/>
            </a:pPr>
            <a:r>
              <a:rPr lang="en-US" sz="2200" dirty="0" smtClean="0"/>
              <a:t>Construct high accuracy models – 84%</a:t>
            </a:r>
          </a:p>
          <a:p>
            <a:pPr lvl="1">
              <a:buFont typeface="Wingdings" charset="2"/>
              <a:buChar char="Ø"/>
            </a:pPr>
            <a:endParaRPr lang="en-US" sz="2200" dirty="0" smtClean="0"/>
          </a:p>
          <a:p>
            <a:r>
              <a:rPr lang="en-US" dirty="0" smtClean="0"/>
              <a:t>CTC is based on </a:t>
            </a:r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 err="1" smtClean="0"/>
              <a:t>MapReduce</a:t>
            </a:r>
            <a:r>
              <a:rPr lang="en-US" dirty="0" smtClean="0"/>
              <a:t> framework</a:t>
            </a:r>
          </a:p>
          <a:p>
            <a:pPr lvl="1">
              <a:buFont typeface="Wingdings" charset="2"/>
              <a:buChar char="Ø"/>
            </a:pPr>
            <a:r>
              <a:rPr lang="en-US" sz="2200" dirty="0" smtClean="0"/>
              <a:t>Easily and efficiently scale up to handle 100 million tweets</a:t>
            </a:r>
          </a:p>
          <a:p>
            <a:pPr lvl="1">
              <a:buFont typeface="Wingdings" charset="2"/>
              <a:buChar char="Ø"/>
            </a:pPr>
            <a:endParaRPr lang="en-US" sz="2200" dirty="0" smtClean="0"/>
          </a:p>
          <a:p>
            <a:r>
              <a:rPr lang="en-US" dirty="0" smtClean="0"/>
              <a:t>CTC turns out to be a promising solution for clinical data classification on large-scale datasets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94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2565"/>
            <a:ext cx="8229600" cy="4253598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nclude more algorithms and compare them with Naïve Bayes</a:t>
            </a:r>
          </a:p>
          <a:p>
            <a:endParaRPr lang="en-US" dirty="0" smtClean="0"/>
          </a:p>
          <a:p>
            <a:r>
              <a:rPr lang="en-US" dirty="0"/>
              <a:t>E</a:t>
            </a:r>
            <a:r>
              <a:rPr lang="en-US" dirty="0" smtClean="0"/>
              <a:t>xplore the capacity of </a:t>
            </a:r>
            <a:r>
              <a:rPr lang="en-US" dirty="0" err="1" smtClean="0"/>
              <a:t>Hadoop</a:t>
            </a:r>
            <a:r>
              <a:rPr lang="en-US" dirty="0" smtClean="0"/>
              <a:t> with more data</a:t>
            </a:r>
          </a:p>
          <a:p>
            <a:endParaRPr lang="en-US" dirty="0"/>
          </a:p>
          <a:p>
            <a:r>
              <a:rPr lang="en-US" dirty="0" smtClean="0"/>
              <a:t>Release this tool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65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460"/>
            <a:ext cx="8229600" cy="489889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u="sng" dirty="0" smtClean="0"/>
              <a:t>Thesis advisor</a:t>
            </a:r>
          </a:p>
          <a:p>
            <a:pPr marL="0" indent="0">
              <a:spcAft>
                <a:spcPts val="1500"/>
              </a:spcAft>
              <a:buNone/>
            </a:pPr>
            <a:r>
              <a:rPr lang="en-US" sz="2600" dirty="0" smtClean="0"/>
              <a:t>	Praveen </a:t>
            </a:r>
            <a:r>
              <a:rPr lang="en-US" sz="2600" dirty="0" err="1"/>
              <a:t>Rao</a:t>
            </a:r>
            <a:r>
              <a:rPr lang="en-US" sz="2600" dirty="0"/>
              <a:t>, Ph.D</a:t>
            </a:r>
            <a:r>
              <a:rPr lang="en-US" sz="2600" dirty="0" smtClean="0"/>
              <a:t>. (</a:t>
            </a:r>
            <a:r>
              <a:rPr lang="en-US" sz="2600" dirty="0"/>
              <a:t>Committee </a:t>
            </a:r>
            <a:r>
              <a:rPr lang="en-US" sz="2600" dirty="0" smtClean="0"/>
              <a:t>Chair)</a:t>
            </a:r>
          </a:p>
          <a:p>
            <a:pPr marL="0" indent="0">
              <a:buNone/>
            </a:pPr>
            <a:r>
              <a:rPr lang="en-US" i="1" u="sng" dirty="0" smtClean="0"/>
              <a:t>Committee members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600" dirty="0" err="1" smtClean="0"/>
              <a:t>Yugyung</a:t>
            </a:r>
            <a:r>
              <a:rPr lang="en-US" sz="2600" dirty="0" smtClean="0"/>
              <a:t> </a:t>
            </a:r>
            <a:r>
              <a:rPr lang="en-US" sz="2600" dirty="0"/>
              <a:t>Lee, Ph.D.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sz="2600" dirty="0" smtClean="0"/>
              <a:t>	</a:t>
            </a:r>
            <a:r>
              <a:rPr lang="en-US" sz="2600" dirty="0" err="1" smtClean="0"/>
              <a:t>Yongjie</a:t>
            </a:r>
            <a:r>
              <a:rPr lang="en-US" sz="2600" dirty="0" smtClean="0"/>
              <a:t> </a:t>
            </a:r>
            <a:r>
              <a:rPr lang="en-US" sz="2600" dirty="0" err="1"/>
              <a:t>Zheng</a:t>
            </a:r>
            <a:r>
              <a:rPr lang="en-US" sz="2600" dirty="0"/>
              <a:t>, Ph.D</a:t>
            </a:r>
            <a:r>
              <a:rPr lang="en-US" sz="2600" dirty="0" smtClean="0"/>
              <a:t>.</a:t>
            </a:r>
          </a:p>
          <a:p>
            <a:pPr marL="0" indent="0">
              <a:buNone/>
            </a:pPr>
            <a:r>
              <a:rPr lang="en-US" i="1" u="sng" dirty="0"/>
              <a:t>Lab mates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	</a:t>
            </a:r>
            <a:r>
              <a:rPr lang="en-US" sz="2600" dirty="0" err="1" smtClean="0"/>
              <a:t>Anas</a:t>
            </a:r>
            <a:r>
              <a:rPr lang="en-US" sz="2600" dirty="0" smtClean="0"/>
              <a:t> Adnan </a:t>
            </a:r>
            <a:r>
              <a:rPr lang="en-US" sz="2600" dirty="0" err="1" smtClean="0"/>
              <a:t>Katib</a:t>
            </a:r>
            <a:endParaRPr lang="en-US" sz="2600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600" dirty="0" smtClean="0"/>
              <a:t>	</a:t>
            </a:r>
            <a:r>
              <a:rPr lang="en-US" sz="2600" dirty="0" err="1" smtClean="0"/>
              <a:t>Vasil</a:t>
            </a:r>
            <a:r>
              <a:rPr lang="en-US" sz="2600" dirty="0" smtClean="0"/>
              <a:t> </a:t>
            </a:r>
            <a:r>
              <a:rPr lang="en-US" sz="2600" dirty="0" err="1" smtClean="0"/>
              <a:t>Slavov</a:t>
            </a:r>
            <a:endParaRPr lang="en-US" sz="2600" dirty="0" smtClean="0"/>
          </a:p>
          <a:p>
            <a:pPr marL="0" indent="0">
              <a:buNone/>
            </a:pPr>
            <a:r>
              <a:rPr lang="en-US" i="1" u="sng" dirty="0" smtClean="0"/>
              <a:t>Support</a:t>
            </a:r>
          </a:p>
          <a:p>
            <a:pPr marL="0" lvl="1" indent="0">
              <a:buNone/>
            </a:pPr>
            <a:r>
              <a:rPr lang="en-US" sz="2600" dirty="0" smtClean="0"/>
              <a:t>	National </a:t>
            </a:r>
            <a:r>
              <a:rPr lang="en-US" sz="2600" dirty="0"/>
              <a:t>Science Foundation Grant No. 1115871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63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4</a:t>
            </a:fld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727326" y="2444832"/>
            <a:ext cx="7733106" cy="2017466"/>
            <a:chOff x="727326" y="2132856"/>
            <a:chExt cx="7733106" cy="2017466"/>
          </a:xfrm>
        </p:grpSpPr>
        <p:grpSp>
          <p:nvGrpSpPr>
            <p:cNvPr id="31" name="组合 17"/>
            <p:cNvGrpSpPr/>
            <p:nvPr/>
          </p:nvGrpSpPr>
          <p:grpSpPr>
            <a:xfrm>
              <a:off x="2728964" y="2132856"/>
              <a:ext cx="1732409" cy="2009594"/>
              <a:chOff x="2728964" y="2132856"/>
              <a:chExt cx="1732409" cy="200959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2" name="圆角矩形 5"/>
              <p:cNvSpPr/>
              <p:nvPr/>
            </p:nvSpPr>
            <p:spPr>
              <a:xfrm>
                <a:off x="2728964" y="2132856"/>
                <a:ext cx="1732409" cy="2009594"/>
              </a:xfrm>
              <a:prstGeom prst="roundRect">
                <a:avLst>
                  <a:gd name="adj" fmla="val 5254"/>
                </a:avLst>
              </a:prstGeom>
              <a:gradFill>
                <a:gsLst>
                  <a:gs pos="100000">
                    <a:srgbClr val="D3985A"/>
                  </a:gs>
                  <a:gs pos="0">
                    <a:srgbClr val="FDCC7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3" name="图片 1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3" t="4634" b="-1"/>
              <a:stretch/>
            </p:blipFill>
            <p:spPr>
              <a:xfrm>
                <a:off x="2760952" y="2204864"/>
                <a:ext cx="1417481" cy="1501632"/>
              </a:xfrm>
              <a:prstGeom prst="rect">
                <a:avLst/>
              </a:prstGeom>
              <a:effectLst>
                <a:innerShdw blurRad="25400" dist="25400" dir="16200000">
                  <a:prstClr val="black">
                    <a:alpha val="20000"/>
                  </a:prstClr>
                </a:innerShdw>
              </a:effectLst>
            </p:spPr>
          </p:pic>
        </p:grpSp>
        <p:grpSp>
          <p:nvGrpSpPr>
            <p:cNvPr id="34" name="组合 18"/>
            <p:cNvGrpSpPr/>
            <p:nvPr/>
          </p:nvGrpSpPr>
          <p:grpSpPr>
            <a:xfrm>
              <a:off x="4730602" y="2140728"/>
              <a:ext cx="1732409" cy="2009594"/>
              <a:chOff x="4730602" y="2140728"/>
              <a:chExt cx="1732409" cy="200959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圆角矩形 6"/>
              <p:cNvSpPr/>
              <p:nvPr/>
            </p:nvSpPr>
            <p:spPr>
              <a:xfrm>
                <a:off x="4730602" y="2140728"/>
                <a:ext cx="1732409" cy="2009594"/>
              </a:xfrm>
              <a:prstGeom prst="roundRect">
                <a:avLst>
                  <a:gd name="adj" fmla="val 5730"/>
                </a:avLst>
              </a:prstGeom>
              <a:gradFill>
                <a:gsLst>
                  <a:gs pos="100000">
                    <a:srgbClr val="267570"/>
                  </a:gs>
                  <a:gs pos="0">
                    <a:srgbClr val="6F9F9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6" name="图片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3" t="4634" b="-1"/>
              <a:stretch/>
            </p:blipFill>
            <p:spPr>
              <a:xfrm>
                <a:off x="4766923" y="2225824"/>
                <a:ext cx="1417481" cy="1501632"/>
              </a:xfrm>
              <a:prstGeom prst="rect">
                <a:avLst/>
              </a:prstGeom>
              <a:effectLst>
                <a:innerShdw blurRad="25400" dist="25400" dir="16200000">
                  <a:prstClr val="black">
                    <a:alpha val="20000"/>
                  </a:prstClr>
                </a:innerShdw>
              </a:effectLst>
            </p:spPr>
          </p:pic>
        </p:grpSp>
        <p:grpSp>
          <p:nvGrpSpPr>
            <p:cNvPr id="37" name="组合 16"/>
            <p:cNvGrpSpPr/>
            <p:nvPr/>
          </p:nvGrpSpPr>
          <p:grpSpPr>
            <a:xfrm>
              <a:off x="727326" y="2132856"/>
              <a:ext cx="1732409" cy="2009594"/>
              <a:chOff x="727326" y="2132856"/>
              <a:chExt cx="1732409" cy="200959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圆角矩形 4"/>
              <p:cNvSpPr/>
              <p:nvPr/>
            </p:nvSpPr>
            <p:spPr>
              <a:xfrm>
                <a:off x="727326" y="2132856"/>
                <a:ext cx="1732409" cy="2009594"/>
              </a:xfrm>
              <a:prstGeom prst="roundRect">
                <a:avLst>
                  <a:gd name="adj" fmla="val 5730"/>
                </a:avLst>
              </a:prstGeom>
              <a:gradFill flip="none" rotWithShape="1">
                <a:gsLst>
                  <a:gs pos="100000">
                    <a:srgbClr val="9E4C49"/>
                  </a:gs>
                  <a:gs pos="0">
                    <a:srgbClr val="EB665D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9" name="图片 1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3" t="4634" b="-1"/>
              <a:stretch/>
            </p:blipFill>
            <p:spPr>
              <a:xfrm>
                <a:off x="755576" y="2204864"/>
                <a:ext cx="1417481" cy="1501632"/>
              </a:xfrm>
              <a:prstGeom prst="rect">
                <a:avLst/>
              </a:prstGeom>
              <a:effectLst>
                <a:innerShdw blurRad="25400" dist="25400" dir="16200000">
                  <a:prstClr val="black">
                    <a:alpha val="20000"/>
                  </a:prstClr>
                </a:innerShdw>
              </a:effectLst>
            </p:spPr>
          </p:pic>
        </p:grpSp>
        <p:grpSp>
          <p:nvGrpSpPr>
            <p:cNvPr id="40" name="组合 19"/>
            <p:cNvGrpSpPr/>
            <p:nvPr/>
          </p:nvGrpSpPr>
          <p:grpSpPr>
            <a:xfrm>
              <a:off x="6728023" y="2140728"/>
              <a:ext cx="1732409" cy="2009594"/>
              <a:chOff x="6728023" y="2140728"/>
              <a:chExt cx="1732409" cy="2009594"/>
            </a:xfrm>
          </p:grpSpPr>
          <p:sp>
            <p:nvSpPr>
              <p:cNvPr id="41" name="圆角矩形 7"/>
              <p:cNvSpPr/>
              <p:nvPr/>
            </p:nvSpPr>
            <p:spPr>
              <a:xfrm>
                <a:off x="6728023" y="2140728"/>
                <a:ext cx="1732409" cy="2009594"/>
              </a:xfrm>
              <a:prstGeom prst="roundRect">
                <a:avLst>
                  <a:gd name="adj" fmla="val 6206"/>
                </a:avLst>
              </a:prstGeom>
              <a:gradFill>
                <a:gsLst>
                  <a:gs pos="100000">
                    <a:srgbClr val="727D83"/>
                  </a:gs>
                  <a:gs pos="0">
                    <a:srgbClr val="A4BCC0"/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2" name="图片 1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3" t="4634" b="-1"/>
              <a:stretch/>
            </p:blipFill>
            <p:spPr>
              <a:xfrm>
                <a:off x="6754919" y="2215400"/>
                <a:ext cx="1417481" cy="1501632"/>
              </a:xfrm>
              <a:prstGeom prst="rect">
                <a:avLst/>
              </a:prstGeom>
              <a:effectLst>
                <a:innerShdw blurRad="25400" dist="25400" dir="16200000">
                  <a:prstClr val="black">
                    <a:alpha val="20000"/>
                  </a:prstClr>
                </a:innerShdw>
              </a:effectLst>
            </p:spPr>
          </p:pic>
        </p:grpSp>
      </p:grpSp>
      <p:sp>
        <p:nvSpPr>
          <p:cNvPr id="44" name="TextBox 43"/>
          <p:cNvSpPr txBox="1"/>
          <p:nvPr/>
        </p:nvSpPr>
        <p:spPr>
          <a:xfrm>
            <a:off x="980411" y="4835698"/>
            <a:ext cx="11592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Twitter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60952" y="485439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SNOMED CT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06846" y="4866476"/>
            <a:ext cx="1184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Mahout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72989" y="4866476"/>
            <a:ext cx="117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Hadoop</a:t>
            </a: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48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460"/>
            <a:ext cx="8229600" cy="4898890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E. </a:t>
            </a:r>
            <a:r>
              <a:rPr lang="en-US" sz="1600" dirty="0" err="1"/>
              <a:t>Bakshy</a:t>
            </a:r>
            <a:r>
              <a:rPr lang="en-US" sz="1600" dirty="0"/>
              <a:t>, </a:t>
            </a:r>
            <a:r>
              <a:rPr lang="en-US" sz="1600" dirty="0" smtClean="0"/>
              <a:t>et al. </a:t>
            </a:r>
            <a:r>
              <a:rPr lang="en-US" sz="1600" dirty="0"/>
              <a:t>“Everyone's an influencer: quantifying influence on twitter,” </a:t>
            </a:r>
            <a:r>
              <a:rPr lang="en-US" sz="1600" i="1" dirty="0"/>
              <a:t>Proceedings of the fourth ACM international conference on Web search and data mining</a:t>
            </a:r>
            <a:r>
              <a:rPr lang="en-US" sz="1600" dirty="0"/>
              <a:t>, pp. 65-74, 2011. </a:t>
            </a:r>
            <a:endParaRPr lang="en-US" sz="1600" dirty="0" smtClean="0"/>
          </a:p>
          <a:p>
            <a:r>
              <a:rPr lang="en-US" sz="1600" dirty="0"/>
              <a:t>M. </a:t>
            </a:r>
            <a:r>
              <a:rPr lang="en-US" sz="1600" dirty="0" err="1" smtClean="0"/>
              <a:t>Trusov</a:t>
            </a:r>
            <a:r>
              <a:rPr lang="en-US" sz="1600" dirty="0" smtClean="0"/>
              <a:t> </a:t>
            </a:r>
            <a:r>
              <a:rPr lang="en-US" sz="1600" dirty="0"/>
              <a:t>, et al</a:t>
            </a:r>
            <a:r>
              <a:rPr lang="en-US" sz="1600" dirty="0" smtClean="0"/>
              <a:t>. “</a:t>
            </a:r>
            <a:r>
              <a:rPr lang="en-US" sz="1600" dirty="0"/>
              <a:t>Determining influential users in internet social networks,” </a:t>
            </a:r>
            <a:r>
              <a:rPr lang="en-US" sz="1600" i="1" dirty="0"/>
              <a:t>Journal of Marketing Research,</a:t>
            </a:r>
            <a:r>
              <a:rPr lang="en-US" sz="1600" dirty="0"/>
              <a:t> vol. 47, no. 4, pp. 643-658, 2010. </a:t>
            </a:r>
            <a:endParaRPr lang="en-US" sz="1600" dirty="0" smtClean="0"/>
          </a:p>
          <a:p>
            <a:r>
              <a:rPr lang="en-US" sz="1600" dirty="0" smtClean="0"/>
              <a:t>M. Lin, et al. “The </a:t>
            </a:r>
            <a:r>
              <a:rPr lang="en-US" sz="1600" dirty="0"/>
              <a:t>design and implementation of distributed mobile points of interest (POI) based on </a:t>
            </a:r>
            <a:r>
              <a:rPr lang="en-US" sz="1600" dirty="0" smtClean="0"/>
              <a:t>Mahout,” </a:t>
            </a:r>
            <a:r>
              <a:rPr lang="en-US" sz="1600" dirty="0"/>
              <a:t>In </a:t>
            </a:r>
            <a:r>
              <a:rPr lang="en-US" sz="1600" i="1" dirty="0"/>
              <a:t>Pervasive Computing and Applications (ICPCA), 2011 6th International Conference </a:t>
            </a:r>
            <a:r>
              <a:rPr lang="en-US" sz="1600" i="1" dirty="0" smtClean="0"/>
              <a:t>on</a:t>
            </a:r>
            <a:r>
              <a:rPr lang="en-US" sz="1600" dirty="0" smtClean="0"/>
              <a:t> IEEE,</a:t>
            </a:r>
            <a:r>
              <a:rPr lang="en-US" sz="1600" dirty="0"/>
              <a:t> pp. 99-104</a:t>
            </a:r>
            <a:r>
              <a:rPr lang="en-US" sz="1600" dirty="0" smtClean="0"/>
              <a:t>, </a:t>
            </a:r>
            <a:r>
              <a:rPr lang="en-US" sz="1600" dirty="0"/>
              <a:t>2011</a:t>
            </a:r>
          </a:p>
          <a:p>
            <a:r>
              <a:rPr lang="en-US" sz="1600" dirty="0" smtClean="0"/>
              <a:t>L. </a:t>
            </a:r>
            <a:r>
              <a:rPr lang="en-US" sz="1600" dirty="0" err="1"/>
              <a:t>Bingwei</a:t>
            </a:r>
            <a:r>
              <a:rPr lang="en-US" sz="1600" dirty="0"/>
              <a:t>, et al. “</a:t>
            </a:r>
            <a:r>
              <a:rPr lang="en-US" sz="1600" dirty="0" smtClean="0"/>
              <a:t>Scalable </a:t>
            </a:r>
            <a:r>
              <a:rPr lang="en-US" sz="1600" dirty="0"/>
              <a:t>sentiment classification for Big Data analysis using Naïve Bayes </a:t>
            </a:r>
            <a:r>
              <a:rPr lang="en-US" sz="1600" dirty="0" smtClean="0"/>
              <a:t>Classifier,“</a:t>
            </a:r>
            <a:r>
              <a:rPr lang="en-US" sz="1600" dirty="0"/>
              <a:t> </a:t>
            </a:r>
            <a:r>
              <a:rPr lang="en-US" sz="1600" i="1" dirty="0"/>
              <a:t>Big Data, 2013 IEEE International Conference on</a:t>
            </a:r>
            <a:r>
              <a:rPr lang="en-US" sz="1600" dirty="0"/>
              <a:t>. IEEE, pp. 99-104, 2013 </a:t>
            </a:r>
            <a:endParaRPr lang="en-US" sz="1600" dirty="0" smtClean="0"/>
          </a:p>
          <a:p>
            <a:r>
              <a:rPr lang="en-US" sz="1600" dirty="0" smtClean="0"/>
              <a:t>U</a:t>
            </a:r>
            <a:r>
              <a:rPr lang="en-US" sz="1600" dirty="0"/>
              <a:t>. Fayyad, et al. </a:t>
            </a:r>
            <a:r>
              <a:rPr lang="en-US" sz="1600" dirty="0" smtClean="0"/>
              <a:t>“Evolving data into mining solutions for insights,” </a:t>
            </a:r>
            <a:r>
              <a:rPr lang="en-US" sz="1600" i="1" dirty="0" smtClean="0"/>
              <a:t>Communications of the ACM,</a:t>
            </a:r>
            <a:r>
              <a:rPr lang="en-US" sz="1600" dirty="0" smtClean="0"/>
              <a:t> vol. </a:t>
            </a:r>
            <a:r>
              <a:rPr lang="en-US" sz="1600" dirty="0"/>
              <a:t>45, no. 8, pp. 28-31, 2002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>J. </a:t>
            </a:r>
            <a:r>
              <a:rPr lang="en-US" sz="1600" dirty="0" err="1"/>
              <a:t>Dittrich</a:t>
            </a:r>
            <a:r>
              <a:rPr lang="en-US" sz="1600" dirty="0" smtClean="0"/>
              <a:t>, </a:t>
            </a:r>
            <a:r>
              <a:rPr lang="en-US" sz="1600" dirty="0"/>
              <a:t>et al. </a:t>
            </a:r>
            <a:r>
              <a:rPr lang="en-US" sz="1600" dirty="0" smtClean="0"/>
              <a:t>“</a:t>
            </a:r>
            <a:r>
              <a:rPr lang="en-US" sz="1600" dirty="0"/>
              <a:t>Efficient big data processing in </a:t>
            </a:r>
            <a:r>
              <a:rPr lang="en-US" sz="1600" dirty="0" err="1"/>
              <a:t>Hadoop</a:t>
            </a:r>
            <a:r>
              <a:rPr lang="en-US" sz="1600" dirty="0"/>
              <a:t> </a:t>
            </a:r>
            <a:r>
              <a:rPr lang="en-US" sz="1600" dirty="0" err="1"/>
              <a:t>MapReduce</a:t>
            </a:r>
            <a:r>
              <a:rPr lang="en-US" sz="1600" dirty="0"/>
              <a:t>,” </a:t>
            </a:r>
            <a:r>
              <a:rPr lang="en-US" sz="1600" i="1" dirty="0"/>
              <a:t>Proceedings of the VLDB Endowment,</a:t>
            </a:r>
            <a:r>
              <a:rPr lang="en-US" sz="1600" dirty="0"/>
              <a:t> vol. 5, no. 12, pp. 2014-2015, 2012. </a:t>
            </a:r>
            <a:endParaRPr lang="en-US" sz="1600" dirty="0" smtClean="0"/>
          </a:p>
          <a:p>
            <a:r>
              <a:rPr lang="en-US" sz="1600" dirty="0"/>
              <a:t>M. Cha, et al</a:t>
            </a:r>
            <a:r>
              <a:rPr lang="en-US" sz="1600" dirty="0" smtClean="0"/>
              <a:t>. </a:t>
            </a:r>
            <a:r>
              <a:rPr lang="en-US" sz="1600" dirty="0"/>
              <a:t>“Measuring User Influence in Twitter: The Million Follower Fallacy,” </a:t>
            </a:r>
            <a:r>
              <a:rPr lang="en-US" sz="1600" i="1" dirty="0" err="1"/>
              <a:t>Icwsm</a:t>
            </a:r>
            <a:r>
              <a:rPr lang="en-US" sz="1600" i="1" dirty="0"/>
              <a:t>,</a:t>
            </a:r>
            <a:r>
              <a:rPr lang="en-US" sz="1600" dirty="0"/>
              <a:t> vol. 10, pp. 10-17, 2010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>M. J. Paul, et al. </a:t>
            </a:r>
            <a:r>
              <a:rPr lang="en-US" sz="1600" dirty="0" smtClean="0"/>
              <a:t>“</a:t>
            </a:r>
            <a:r>
              <a:rPr lang="en-US" sz="1600" dirty="0"/>
              <a:t>A model for mining public health topics from Twitter,” </a:t>
            </a:r>
            <a:r>
              <a:rPr lang="en-US" sz="1600" i="1" dirty="0"/>
              <a:t>Health,</a:t>
            </a:r>
            <a:r>
              <a:rPr lang="en-US" sz="1600" dirty="0"/>
              <a:t> vol. 11, pp. 16-6, 2012</a:t>
            </a:r>
            <a:r>
              <a:rPr lang="en-US" sz="1600" dirty="0" smtClean="0"/>
              <a:t>.</a:t>
            </a:r>
            <a:r>
              <a:rPr lang="en-US" sz="1600" dirty="0"/>
              <a:t> </a:t>
            </a:r>
            <a:endParaRPr lang="en-US" sz="1600" dirty="0" smtClean="0"/>
          </a:p>
          <a:p>
            <a:r>
              <a:rPr lang="en-US" sz="1600" dirty="0" smtClean="0"/>
              <a:t>L. Kathy, et al. </a:t>
            </a:r>
            <a:r>
              <a:rPr lang="en-US" sz="1600" dirty="0"/>
              <a:t>“</a:t>
            </a:r>
            <a:r>
              <a:rPr lang="en-US" sz="1600" dirty="0" smtClean="0"/>
              <a:t>Twitter </a:t>
            </a:r>
            <a:r>
              <a:rPr lang="en-US" sz="1600" dirty="0"/>
              <a:t>trending topic </a:t>
            </a:r>
            <a:r>
              <a:rPr lang="en-US" sz="1600" dirty="0" smtClean="0"/>
              <a:t>classification“</a:t>
            </a:r>
            <a:r>
              <a:rPr lang="en-US" sz="1600" dirty="0"/>
              <a:t> </a:t>
            </a:r>
            <a:r>
              <a:rPr lang="en-US" sz="1600" i="1" dirty="0"/>
              <a:t>Data Mining Workshops (ICDMW), 2011 IEEE 11th International Conference on</a:t>
            </a:r>
            <a:r>
              <a:rPr lang="en-US" sz="1600" dirty="0"/>
              <a:t>. IEEE,  pp. 251-258, 2011 </a:t>
            </a:r>
            <a:endParaRPr lang="en-US" sz="1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19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Twitter</a:t>
            </a:r>
          </a:p>
          <a:p>
            <a:pPr lvl="1">
              <a:buFont typeface="Wingdings" charset="2"/>
              <a:buChar char="Ø"/>
            </a:pPr>
            <a:r>
              <a:rPr lang="en-US" sz="2400" dirty="0"/>
              <a:t>A</a:t>
            </a:r>
            <a:r>
              <a:rPr lang="en-US" sz="2400" dirty="0" smtClean="0"/>
              <a:t>n online social networking and </a:t>
            </a:r>
            <a:r>
              <a:rPr lang="en-US" sz="2400" dirty="0" err="1" smtClean="0"/>
              <a:t>microblogging</a:t>
            </a:r>
            <a:r>
              <a:rPr lang="en-US" sz="2400" dirty="0" smtClean="0"/>
              <a:t> service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Enable its users to send and read text-based messages of up to 140 characters, known as “tweets”</a:t>
            </a:r>
          </a:p>
          <a:p>
            <a:pPr lvl="1" indent="-288925">
              <a:buFont typeface="Wingdings" charset="2"/>
              <a:buChar char="Ø"/>
            </a:pPr>
            <a:r>
              <a:rPr lang="en-US" sz="2400" dirty="0"/>
              <a:t>Large number of active users</a:t>
            </a:r>
          </a:p>
          <a:p>
            <a:pPr lvl="2">
              <a:buFont typeface="Arial"/>
              <a:buChar char="•"/>
            </a:pPr>
            <a:r>
              <a:rPr lang="en-US" sz="2400" dirty="0"/>
              <a:t>Over </a:t>
            </a:r>
            <a:r>
              <a:rPr lang="en-US" sz="2400" i="1" dirty="0" smtClean="0">
                <a:solidFill>
                  <a:srgbClr val="4FADF3"/>
                </a:solidFill>
              </a:rPr>
              <a:t>270</a:t>
            </a:r>
            <a:r>
              <a:rPr lang="en-US" sz="2400" i="1" dirty="0" smtClean="0"/>
              <a:t> </a:t>
            </a:r>
            <a:r>
              <a:rPr lang="en-US" sz="2400" i="1" dirty="0">
                <a:solidFill>
                  <a:srgbClr val="4FADF3"/>
                </a:solidFill>
              </a:rPr>
              <a:t>million</a:t>
            </a:r>
            <a:r>
              <a:rPr lang="en-US" sz="2400" dirty="0"/>
              <a:t> active users as of </a:t>
            </a:r>
            <a:r>
              <a:rPr lang="en-US" sz="2400" dirty="0" smtClean="0"/>
              <a:t>2013</a:t>
            </a:r>
            <a:endParaRPr lang="en-US" sz="2400" dirty="0"/>
          </a:p>
          <a:p>
            <a:pPr marL="788670" lvl="1">
              <a:buFont typeface="Wingdings" charset="2"/>
              <a:buChar char="Ø"/>
            </a:pPr>
            <a:r>
              <a:rPr lang="en-US" sz="2400" dirty="0"/>
              <a:t>Large number of active tweets</a:t>
            </a:r>
          </a:p>
          <a:p>
            <a:pPr marL="1204912" lvl="2" indent="-342900">
              <a:buFont typeface="Arial"/>
              <a:buChar char="•"/>
            </a:pPr>
            <a:r>
              <a:rPr lang="en-US" sz="2400" dirty="0"/>
              <a:t>Generating over </a:t>
            </a:r>
            <a:r>
              <a:rPr lang="en-US" sz="2400" i="1" dirty="0" smtClean="0">
                <a:solidFill>
                  <a:srgbClr val="4FADF3"/>
                </a:solidFill>
              </a:rPr>
              <a:t>400 </a:t>
            </a:r>
            <a:r>
              <a:rPr lang="en-US" sz="2400" i="1" dirty="0">
                <a:solidFill>
                  <a:srgbClr val="4FADF3"/>
                </a:solidFill>
              </a:rPr>
              <a:t>million</a:t>
            </a:r>
            <a:r>
              <a:rPr lang="en-US" sz="2400" dirty="0">
                <a:solidFill>
                  <a:srgbClr val="4FADF3"/>
                </a:solidFill>
              </a:rPr>
              <a:t> </a:t>
            </a:r>
            <a:r>
              <a:rPr lang="en-US" sz="2400" dirty="0"/>
              <a:t>tweets </a:t>
            </a:r>
            <a:r>
              <a:rPr lang="en-US" sz="2400" dirty="0" smtClean="0"/>
              <a:t>daily</a:t>
            </a:r>
            <a:endParaRPr lang="en-US" sz="2400" dirty="0"/>
          </a:p>
          <a:p>
            <a:pPr marL="788670" lvl="1">
              <a:buFont typeface="Wingdings" charset="2"/>
              <a:buChar char="Ø"/>
            </a:pPr>
            <a:r>
              <a:rPr lang="en-US" sz="2400" dirty="0"/>
              <a:t>Various useful </a:t>
            </a:r>
            <a:r>
              <a:rPr lang="en-US" sz="2400" dirty="0" smtClean="0"/>
              <a:t>APIs (SEARCH</a:t>
            </a:r>
            <a:r>
              <a:rPr lang="en-US" sz="2400" dirty="0"/>
              <a:t>, </a:t>
            </a:r>
            <a:r>
              <a:rPr lang="en-US" sz="2400" dirty="0" smtClean="0"/>
              <a:t>STREAM)</a:t>
            </a:r>
            <a:endParaRPr lang="en-US" sz="2400" dirty="0"/>
          </a:p>
          <a:p>
            <a:pPr marL="788670" lvl="1">
              <a:buFont typeface="Wingdings" charset="2"/>
              <a:buChar char="Ø"/>
            </a:pPr>
            <a:r>
              <a:rPr lang="en-US" sz="2400" dirty="0" err="1"/>
              <a:t>Hashtag</a:t>
            </a:r>
            <a:r>
              <a:rPr lang="en-US" sz="2400" dirty="0">
                <a:solidFill>
                  <a:srgbClr val="12B2EB"/>
                </a:solidFill>
              </a:rPr>
              <a:t> #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Defense of Li Wang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93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Obama on Twitter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52400"/>
            <a:ext cx="3581400" cy="2016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286000"/>
            <a:ext cx="7349545" cy="435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7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SNOMED CT (Systematized Nomenclature of Medicine - Clinical Term)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Provides terms, synonyms, definitions and relationships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Each term is identified by a unique code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Common language to communicate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Efficient way to index, store and retrieve clinical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Defense of Li Wang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2"/>
          <a:stretch/>
        </p:blipFill>
        <p:spPr>
          <a:xfrm>
            <a:off x="1465364" y="3234612"/>
            <a:ext cx="6101117" cy="30119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9554" y="6403390"/>
            <a:ext cx="2253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Calibri"/>
                <a:cs typeface="Calibri"/>
              </a:rPr>
              <a:t>Source: http</a:t>
            </a:r>
            <a:r>
              <a:rPr lang="en-US" sz="1000" dirty="0">
                <a:latin typeface="Calibri"/>
                <a:cs typeface="Calibri"/>
              </a:rPr>
              <a:t>://</a:t>
            </a:r>
            <a:r>
              <a:rPr lang="en-US" sz="1000" dirty="0" err="1">
                <a:latin typeface="Calibri"/>
                <a:cs typeface="Calibri"/>
              </a:rPr>
              <a:t>browser.ihtsdotools.org</a:t>
            </a:r>
            <a:r>
              <a:rPr lang="en-US" sz="1000" dirty="0">
                <a:latin typeface="Calibri"/>
                <a:cs typeface="Calibri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61118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462"/>
            <a:ext cx="8229600" cy="2223716"/>
          </a:xfrm>
        </p:spPr>
        <p:txBody>
          <a:bodyPr>
            <a:normAutofit/>
          </a:bodyPr>
          <a:lstStyle/>
          <a:p>
            <a:r>
              <a:rPr lang="en-US" dirty="0" smtClean="0"/>
              <a:t>Apache Mahout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A collection of machine learning algorithms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Written in Java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Built on top of </a:t>
            </a:r>
            <a:r>
              <a:rPr lang="en-US" dirty="0" err="1"/>
              <a:t>Hadoop</a:t>
            </a: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 smtClean="0"/>
              <a:t>Classification, clustering and recommendation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552" y="1298727"/>
            <a:ext cx="2545247" cy="1060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551" y="3952422"/>
            <a:ext cx="2545247" cy="1132899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198" y="4008410"/>
            <a:ext cx="8229600" cy="2106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Apache </a:t>
            </a:r>
            <a:r>
              <a:rPr lang="en-US" dirty="0" err="1" smtClean="0"/>
              <a:t>Hadoop</a:t>
            </a: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 smtClean="0">
                <a:solidFill>
                  <a:prstClr val="black"/>
                </a:solidFill>
              </a:rPr>
              <a:t>Open source software project</a:t>
            </a:r>
          </a:p>
          <a:p>
            <a:pPr lvl="1">
              <a:buFont typeface="Wingdings" charset="2"/>
              <a:buChar char="Ø"/>
            </a:pPr>
            <a:r>
              <a:rPr lang="en-US" dirty="0" err="1" smtClean="0">
                <a:solidFill>
                  <a:prstClr val="black"/>
                </a:solidFill>
              </a:rPr>
              <a:t>MapReduce</a:t>
            </a:r>
            <a:r>
              <a:rPr lang="en-US" dirty="0" smtClean="0">
                <a:solidFill>
                  <a:prstClr val="black"/>
                </a:solidFill>
              </a:rPr>
              <a:t> – framework for parallel processing</a:t>
            </a:r>
          </a:p>
          <a:p>
            <a:pPr lvl="1">
              <a:buFont typeface="Wingdings" charset="2"/>
              <a:buChar char="Ø"/>
            </a:pPr>
            <a:r>
              <a:rPr lang="en-US" dirty="0" smtClean="0">
                <a:solidFill>
                  <a:prstClr val="black"/>
                </a:solidFill>
              </a:rPr>
              <a:t>HDFS – store data on commodity machines</a:t>
            </a:r>
          </a:p>
          <a:p>
            <a:pPr lvl="1">
              <a:buFont typeface="Wingdings" charset="2"/>
              <a:buChar char="Ø"/>
            </a:pPr>
            <a:r>
              <a:rPr lang="en-US" dirty="0" smtClean="0">
                <a:solidFill>
                  <a:prstClr val="black"/>
                </a:solidFill>
              </a:rPr>
              <a:t>Highly scalable, reliable and efficient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118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315" y="1457460"/>
            <a:ext cx="8601389" cy="4668703"/>
          </a:xfrm>
        </p:spPr>
        <p:txBody>
          <a:bodyPr>
            <a:normAutofit/>
          </a:bodyPr>
          <a:lstStyle/>
          <a:p>
            <a:r>
              <a:rPr lang="en-US" dirty="0"/>
              <a:t>“Twitter trending topic classification</a:t>
            </a:r>
            <a:r>
              <a:rPr lang="en-US" dirty="0" smtClean="0"/>
              <a:t>” </a:t>
            </a:r>
            <a:r>
              <a:rPr lang="en-US" sz="2400" dirty="0" smtClean="0">
                <a:solidFill>
                  <a:srgbClr val="3366FF"/>
                </a:solidFill>
              </a:rPr>
              <a:t>[Kathy </a:t>
            </a:r>
            <a:r>
              <a:rPr lang="en-US" sz="2400" dirty="0" err="1" smtClean="0">
                <a:solidFill>
                  <a:srgbClr val="3366FF"/>
                </a:solidFill>
              </a:rPr>
              <a:t>et.al</a:t>
            </a:r>
            <a:r>
              <a:rPr lang="en-US" sz="2400" dirty="0" smtClean="0">
                <a:solidFill>
                  <a:srgbClr val="3366FF"/>
                </a:solidFill>
              </a:rPr>
              <a:t>., 2011]</a:t>
            </a:r>
          </a:p>
          <a:p>
            <a:pPr lvl="1">
              <a:buFont typeface="Wingdings" charset="2"/>
              <a:buChar char="Ø"/>
            </a:pPr>
            <a:r>
              <a:rPr lang="en-US" sz="2000" dirty="0"/>
              <a:t>C</a:t>
            </a:r>
            <a:r>
              <a:rPr lang="en-US" sz="2000" dirty="0" smtClean="0"/>
              <a:t>lassify Twitter trending topics into generic categories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dirty="0"/>
              <a:t>“A model for mining public health topics from Twitter</a:t>
            </a:r>
            <a:r>
              <a:rPr lang="en-US" dirty="0" smtClean="0"/>
              <a:t>” </a:t>
            </a:r>
            <a:r>
              <a:rPr lang="en-US" sz="2400" dirty="0" smtClean="0">
                <a:solidFill>
                  <a:srgbClr val="3366FF"/>
                </a:solidFill>
              </a:rPr>
              <a:t>[Paul </a:t>
            </a:r>
            <a:r>
              <a:rPr lang="en-US" sz="2400" dirty="0" err="1" smtClean="0">
                <a:solidFill>
                  <a:srgbClr val="3366FF"/>
                </a:solidFill>
              </a:rPr>
              <a:t>et.al</a:t>
            </a:r>
            <a:r>
              <a:rPr lang="en-US" sz="2400" dirty="0" smtClean="0">
                <a:solidFill>
                  <a:srgbClr val="3366FF"/>
                </a:solidFill>
              </a:rPr>
              <a:t>., 2012]</a:t>
            </a:r>
          </a:p>
          <a:p>
            <a:pPr lvl="1">
              <a:buFont typeface="Wingdings" charset="2"/>
              <a:buChar char="Ø"/>
            </a:pPr>
            <a:r>
              <a:rPr lang="en-US" sz="2000" dirty="0" smtClean="0"/>
              <a:t>Discover health topics from Twitter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dirty="0"/>
              <a:t>“Scalable sentiment classification for Big Data analysis using Naïve Bayes Classifier</a:t>
            </a:r>
            <a:r>
              <a:rPr lang="en-US" dirty="0" smtClean="0"/>
              <a:t>” </a:t>
            </a:r>
            <a:r>
              <a:rPr lang="en-US" sz="2400" dirty="0" smtClean="0">
                <a:solidFill>
                  <a:srgbClr val="3366FF"/>
                </a:solidFill>
              </a:rPr>
              <a:t>[Liu </a:t>
            </a:r>
            <a:r>
              <a:rPr lang="en-US" sz="2400" dirty="0" err="1" smtClean="0">
                <a:solidFill>
                  <a:srgbClr val="3366FF"/>
                </a:solidFill>
              </a:rPr>
              <a:t>et.al</a:t>
            </a:r>
            <a:r>
              <a:rPr lang="en-US" sz="2400" dirty="0" smtClean="0">
                <a:solidFill>
                  <a:srgbClr val="3366FF"/>
                </a:solidFill>
              </a:rPr>
              <a:t>., 2013]</a:t>
            </a:r>
          </a:p>
          <a:p>
            <a:pPr lvl="1">
              <a:buFont typeface="Wingdings" charset="2"/>
              <a:buChar char="Ø"/>
            </a:pPr>
            <a:r>
              <a:rPr lang="en-US" sz="2000" dirty="0" smtClean="0"/>
              <a:t>Mine sentiments from massive dataset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Defense of Li Wang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BD47-5A43-B440-AB5B-03BBAF1DB8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mbria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mbria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6253</TotalTime>
  <Words>2577</Words>
  <Application>Microsoft Macintosh PowerPoint</Application>
  <PresentationFormat>On-screen Show (4:3)</PresentationFormat>
  <Paragraphs>773</Paragraphs>
  <Slides>40</Slides>
  <Notes>37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Executive</vt:lpstr>
      <vt:lpstr>Document</vt:lpstr>
      <vt:lpstr>CLASSIFICATION OF CLINICAL TWEETS USING APACHE MAHOUT</vt:lpstr>
      <vt:lpstr>PowerPoint Presentation</vt:lpstr>
      <vt:lpstr>Introduction </vt:lpstr>
      <vt:lpstr>Background</vt:lpstr>
      <vt:lpstr>Background</vt:lpstr>
      <vt:lpstr>Obama on Twitter</vt:lpstr>
      <vt:lpstr>Background</vt:lpstr>
      <vt:lpstr>Background</vt:lpstr>
      <vt:lpstr>Related Work (1/2)</vt:lpstr>
      <vt:lpstr>Related Work (2/2)</vt:lpstr>
      <vt:lpstr>Our Motivation</vt:lpstr>
      <vt:lpstr>CTC</vt:lpstr>
      <vt:lpstr>Data Collector</vt:lpstr>
      <vt:lpstr>Extract Clinical Tweets</vt:lpstr>
      <vt:lpstr>Feature</vt:lpstr>
      <vt:lpstr>Tweet Influence Score</vt:lpstr>
      <vt:lpstr>Value of Friend Field </vt:lpstr>
      <vt:lpstr>Tweet Influence Score</vt:lpstr>
      <vt:lpstr>Tweet Influence Score</vt:lpstr>
      <vt:lpstr>Tweet Influence Score</vt:lpstr>
      <vt:lpstr>CTC: Classification Workflow</vt:lpstr>
      <vt:lpstr>Model Training</vt:lpstr>
      <vt:lpstr>Model Testing</vt:lpstr>
      <vt:lpstr>Classify New Data</vt:lpstr>
      <vt:lpstr>CTC Evaluation</vt:lpstr>
      <vt:lpstr>CTC: Classification Performance</vt:lpstr>
      <vt:lpstr>Result for W1</vt:lpstr>
      <vt:lpstr>Result for W1</vt:lpstr>
      <vt:lpstr>Build Models By Tweet Influence Score</vt:lpstr>
      <vt:lpstr>CTC: Tweet Influence Evaluation</vt:lpstr>
      <vt:lpstr>Result for W2</vt:lpstr>
      <vt:lpstr>Result for W2</vt:lpstr>
      <vt:lpstr>CTC Scalability</vt:lpstr>
      <vt:lpstr>Scalability Evaluation Setup</vt:lpstr>
      <vt:lpstr>Hadoop MapReduce Framework</vt:lpstr>
      <vt:lpstr>Result for W3</vt:lpstr>
      <vt:lpstr>Conclusion: CTC</vt:lpstr>
      <vt:lpstr>Future Work</vt:lpstr>
      <vt:lpstr>Acknowledgements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Wang</dc:creator>
  <cp:lastModifiedBy>Li Wang</cp:lastModifiedBy>
  <cp:revision>221</cp:revision>
  <dcterms:created xsi:type="dcterms:W3CDTF">2015-01-02T18:43:28Z</dcterms:created>
  <dcterms:modified xsi:type="dcterms:W3CDTF">2015-05-14T06:06:07Z</dcterms:modified>
</cp:coreProperties>
</file>